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7ED"/>
    <a:srgbClr val="0DABE3"/>
    <a:srgbClr val="FFFF99"/>
    <a:srgbClr val="0066FF"/>
    <a:srgbClr val="99FF66"/>
    <a:srgbClr val="FF66FF"/>
    <a:srgbClr val="FF00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74" d="100"/>
          <a:sy n="74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EB04-2BD0-4AAD-AB9A-4BD3E48101E7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04A16-1422-455B-855F-06C1D566A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7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15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24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84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06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75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13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31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0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48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08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76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93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01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04A16-1422-455B-855F-06C1D566AA6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70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5099-7DBE-4B8C-9440-8CC030F305F5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FD73-DB7A-4A39-BFEC-9A9A24651C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tente\Documents\gita%20Catania%20greco-romana\AUD-20180306-WA0039.m4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tente\Documents\gita%20Catania%20greco-romana\AUD-20180306-WA0038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64096"/>
            <a:ext cx="7772400" cy="3429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FF0000"/>
                </a:solidFill>
                <a:latin typeface="Algerian" pitchFamily="82" charset="0"/>
              </a:rPr>
              <a:t>VISITA </a:t>
            </a:r>
            <a:r>
              <a:rPr lang="it-IT" sz="6600" b="1" dirty="0" err="1" smtClean="0">
                <a:solidFill>
                  <a:srgbClr val="FF0000"/>
                </a:solidFill>
                <a:latin typeface="Algerian" pitchFamily="82" charset="0"/>
              </a:rPr>
              <a:t>DI</a:t>
            </a:r>
            <a:r>
              <a:rPr lang="it-IT" sz="6600" b="1" dirty="0" smtClean="0">
                <a:solidFill>
                  <a:srgbClr val="FF0000"/>
                </a:solidFill>
                <a:latin typeface="Algerian" pitchFamily="82" charset="0"/>
              </a:rPr>
              <a:t> ISTRUZIONE A CATANIA </a:t>
            </a:r>
            <a:br>
              <a:rPr lang="it-IT" sz="66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Algerian" pitchFamily="82" charset="0"/>
              </a:rPr>
              <a:t>GRECO-ROMANA</a:t>
            </a:r>
            <a:endParaRPr lang="it-IT" sz="6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Bauhaus 93" pitchFamily="82" charset="0"/>
              </a:rPr>
              <a:t>Maria Vittoria </a:t>
            </a:r>
            <a:r>
              <a:rPr lang="it-IT" dirty="0" err="1" smtClean="0">
                <a:solidFill>
                  <a:schemeClr val="tx1"/>
                </a:solidFill>
                <a:latin typeface="Bauhaus 93" pitchFamily="82" charset="0"/>
              </a:rPr>
              <a:t>Martorelli</a:t>
            </a:r>
            <a:endParaRPr lang="it-IT" dirty="0" smtClean="0">
              <a:solidFill>
                <a:schemeClr val="tx1"/>
              </a:solidFill>
              <a:latin typeface="Bauhaus 93" pitchFamily="82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Bauhaus 93" pitchFamily="82" charset="0"/>
              </a:rPr>
              <a:t>Sofia </a:t>
            </a:r>
            <a:r>
              <a:rPr lang="it-IT" dirty="0" err="1" smtClean="0">
                <a:solidFill>
                  <a:schemeClr val="tx1"/>
                </a:solidFill>
                <a:latin typeface="Bauhaus 93" pitchFamily="82" charset="0"/>
              </a:rPr>
              <a:t>Polizzi</a:t>
            </a:r>
            <a:r>
              <a:rPr lang="it-IT" dirty="0" smtClean="0">
                <a:solidFill>
                  <a:schemeClr val="tx1"/>
                </a:solidFill>
                <a:latin typeface="Bauhaus 93" pitchFamily="82" charset="0"/>
              </a:rPr>
              <a:t> </a:t>
            </a:r>
          </a:p>
          <a:p>
            <a:pPr algn="r"/>
            <a:r>
              <a:rPr lang="it-IT" dirty="0" smtClean="0">
                <a:solidFill>
                  <a:schemeClr val="tx1"/>
                </a:solidFill>
                <a:latin typeface="Bauhaus 93" pitchFamily="82" charset="0"/>
              </a:rPr>
              <a:t>Carla </a:t>
            </a:r>
            <a:r>
              <a:rPr lang="it-IT" dirty="0" err="1" smtClean="0">
                <a:solidFill>
                  <a:schemeClr val="tx1"/>
                </a:solidFill>
                <a:latin typeface="Bauhaus 93" pitchFamily="82" charset="0"/>
              </a:rPr>
              <a:t>Timpanaro</a:t>
            </a:r>
            <a:r>
              <a:rPr lang="it-IT" dirty="0" smtClean="0">
                <a:solidFill>
                  <a:schemeClr val="tx1"/>
                </a:solidFill>
                <a:latin typeface="Bauhaus 93" pitchFamily="82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Bauhaus 93" pitchFamily="82" charset="0"/>
              </a:rPr>
              <a:t>    </a:t>
            </a:r>
            <a:r>
              <a:rPr lang="it-IT" sz="1800" dirty="0" smtClean="0">
                <a:solidFill>
                  <a:schemeClr val="tx1"/>
                </a:solidFill>
                <a:latin typeface="Bauhaus 93" pitchFamily="82" charset="0"/>
              </a:rPr>
              <a:t>classe 1 C</a:t>
            </a:r>
            <a:endParaRPr lang="it-IT" sz="1800" dirty="0">
              <a:solidFill>
                <a:schemeClr val="tx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7030A0"/>
                </a:solidFill>
                <a:latin typeface="Berlin Sans FB Demi" pitchFamily="34" charset="0"/>
              </a:rPr>
              <a:t> VINCENZO BELLINI in CATTEDRALE</a:t>
            </a:r>
            <a:endParaRPr lang="it-IT" sz="54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04256"/>
            <a:ext cx="7931224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Bellini fu grande amico di Gioacchino Rossini.</a:t>
            </a:r>
          </a:p>
          <a:p>
            <a:pPr>
              <a:buNone/>
            </a:pPr>
            <a:r>
              <a:rPr lang="it-IT" i="1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Quando Bellini stette male Rossini desiderava andarlo a trovare ma il giardiniere glielo impedì … così alla sua morte Rossini si insospettì.</a:t>
            </a: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  <a:p>
            <a:pPr>
              <a:buNone/>
            </a:pPr>
            <a:r>
              <a:rPr lang="it-IT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" pitchFamily="34" charset="0"/>
              </a:rPr>
              <a:t>PAUSA MERENDA</a:t>
            </a:r>
            <a:endParaRPr lang="it-IT" b="1" i="1" dirty="0">
              <a:solidFill>
                <a:schemeClr val="accent4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21506" name="Picture 2" descr="Risultati immagini per rossini e bell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814" y="4293096"/>
            <a:ext cx="458018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TERME ACHILLEANE</a:t>
            </a:r>
            <a:endParaRPr lang="it-IT" sz="5400" b="1" dirty="0">
              <a:solidFill>
                <a:schemeClr val="accent3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" name="Immagine 3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681715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it-IT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TERME ACHILLEANE</a:t>
            </a:r>
            <a:endParaRPr lang="it-IT" sz="5400" b="1" dirty="0">
              <a:solidFill>
                <a:schemeClr val="accent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22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Le varie stanze:</a:t>
            </a: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la </a:t>
            </a:r>
            <a:r>
              <a:rPr lang="it-IT" i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Caldarium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 stanza calda</a:t>
            </a: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la </a:t>
            </a:r>
            <a:r>
              <a:rPr lang="it-IT" i="1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Frigidarium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 stanza fredda</a:t>
            </a: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la </a:t>
            </a:r>
            <a:r>
              <a:rPr lang="it-IT" i="1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Tepidarium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 stanza tiepida</a:t>
            </a: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il </a:t>
            </a:r>
            <a:r>
              <a:rPr lang="it-IT" i="1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Sudazio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 la sauna</a:t>
            </a:r>
          </a:p>
        </p:txBody>
      </p:sp>
      <p:pic>
        <p:nvPicPr>
          <p:cNvPr id="4" name="AUD-20180306-WA003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32240" y="3645024"/>
            <a:ext cx="304800" cy="304800"/>
          </a:xfrm>
          <a:prstGeom prst="rect">
            <a:avLst/>
          </a:prstGeom>
        </p:spPr>
      </p:pic>
      <p:pic>
        <p:nvPicPr>
          <p:cNvPr id="5" name="AUD-20180306-WA003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660232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latin typeface="Berlin Sans FB Demi" pitchFamily="34" charset="0"/>
              </a:rPr>
              <a:t>TEATRO GRECO-ROMANO</a:t>
            </a:r>
            <a:endParaRPr lang="it-IT" sz="5400" b="1" dirty="0">
              <a:latin typeface="Berlin Sans FB Demi" pitchFamily="34" charset="0"/>
            </a:endParaRPr>
          </a:p>
        </p:txBody>
      </p:sp>
      <p:pic>
        <p:nvPicPr>
          <p:cNvPr id="4" name="Immagine 3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5788849" cy="433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7030A0"/>
                </a:solidFill>
                <a:latin typeface="Berlin Sans FB Demi" pitchFamily="34" charset="0"/>
              </a:rPr>
              <a:t>TEATRO GRECO-ROMANO</a:t>
            </a:r>
            <a:endParaRPr lang="it-IT" sz="54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22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Ci siamo seduti sulla platea.</a:t>
            </a:r>
          </a:p>
          <a:p>
            <a:pPr>
              <a:buNone/>
            </a:pP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Il teatro è diviso in quattro settori: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Primo piano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adibito alle persone colte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Secondo piano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adibito alle persone meno colte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Terzo piano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adibito alle persone umili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Quarto piano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adibito a persone ritenute di scarso valore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TEATRO /ANFITEATRO</a:t>
            </a:r>
            <a:endParaRPr lang="it-IT" sz="54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22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C’è molta differenza fra teatro e anfiteatro.</a:t>
            </a:r>
          </a:p>
          <a:p>
            <a:pPr>
              <a:buNone/>
            </a:pP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Il teatro ha forma a semicerchio, invece l’anfiteatro è di forma ovale.</a:t>
            </a: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</p:txBody>
      </p:sp>
      <p:sp>
        <p:nvSpPr>
          <p:cNvPr id="11266" name="AutoShape 2" descr="Risultati immagini per teatro e anfitea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8" name="AutoShape 4" descr="Risultati immagini per teatro e anfitea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0" name="AutoShape 6" descr="Risultati immagini per teatro e anfitea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2" name="AutoShape 8" descr="Risultati immagini per teatro e anfitea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140968"/>
            <a:ext cx="4860032" cy="351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TEATRO GRECO-ROMANO</a:t>
            </a:r>
            <a:endParaRPr lang="it-IT" sz="54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224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i="1" dirty="0" smtClean="0">
                <a:solidFill>
                  <a:srgbClr val="00B050"/>
                </a:solidFill>
                <a:latin typeface="Berlin Sans FB" pitchFamily="34" charset="0"/>
              </a:rPr>
              <a:t>Al centro del teatro c’era il fronte scenico dove si esibivano attori maschi con delle maschere.</a:t>
            </a:r>
          </a:p>
          <a:p>
            <a:pPr>
              <a:buNone/>
            </a:pPr>
            <a:r>
              <a:rPr lang="it-IT" i="1" dirty="0" smtClean="0">
                <a:solidFill>
                  <a:srgbClr val="00B050"/>
                </a:solidFill>
                <a:latin typeface="Berlin Sans FB" pitchFamily="34" charset="0"/>
              </a:rPr>
              <a:t>Venivano realizzate:</a:t>
            </a: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00B050"/>
                </a:solidFill>
                <a:latin typeface="Berlin Sans FB" pitchFamily="34" charset="0"/>
              </a:rPr>
              <a:t>Tragedie greche (tristi)</a:t>
            </a:r>
          </a:p>
          <a:p>
            <a:pPr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00B050"/>
                </a:solidFill>
                <a:latin typeface="Berlin Sans FB" pitchFamily="34" charset="0"/>
              </a:rPr>
              <a:t>Commedie (con finale felice)</a:t>
            </a:r>
          </a:p>
          <a:p>
            <a:pPr>
              <a:buNone/>
            </a:pPr>
            <a:r>
              <a:rPr lang="it-IT" i="1" dirty="0" smtClean="0">
                <a:solidFill>
                  <a:srgbClr val="00B050"/>
                </a:solidFill>
                <a:latin typeface="Berlin Sans FB" pitchFamily="34" charset="0"/>
              </a:rPr>
              <a:t>Nella parte bassa della platea stavano i cantori e nel palcoscenico gli attori che facevano i monologhi.</a:t>
            </a: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</p:txBody>
      </p:sp>
      <p:pic>
        <p:nvPicPr>
          <p:cNvPr id="4" name="Immagine 3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3090145" cy="203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Berlin Sans FB Demi" pitchFamily="34" charset="0"/>
              </a:rPr>
              <a:t>TEATRO GRECO-ROMANO</a:t>
            </a:r>
            <a:endParaRPr lang="it-IT" sz="5400" b="1" dirty="0"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492896"/>
            <a:ext cx="3322712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600" b="1" dirty="0" smtClean="0">
                <a:solidFill>
                  <a:srgbClr val="00B050"/>
                </a:solidFill>
                <a:latin typeface="Berlin Sans FB" pitchFamily="34" charset="0"/>
              </a:rPr>
              <a:t>AMPLIFICAZIONE DELLE VOCI</a:t>
            </a:r>
          </a:p>
          <a:p>
            <a:pPr>
              <a:buNone/>
            </a:pPr>
            <a:endParaRPr lang="it-IT" b="1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latin typeface="Berlin Sans FB" pitchFamily="34" charset="0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57200" y="4941168"/>
            <a:ext cx="793122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Questo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disegno spiega come venivano amplificate le voci all’interno del triangolo inscritto nel semicerchio.</a:t>
            </a: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253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9933"/>
                </a:solidFill>
                <a:latin typeface="Berlin Sans FB Demi" pitchFamily="34" charset="0"/>
              </a:rPr>
              <a:t>ANFITEATRO GRECO-ROMANO</a:t>
            </a:r>
            <a:endParaRPr lang="it-IT" b="1" dirty="0">
              <a:solidFill>
                <a:srgbClr val="FF9933"/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224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L’Anfiteatro fu costruito dai Greci e ospitava 3000 spettatori; successivamente i Romani lo allargarono portandolo a 7000 spettatori. Per questo si chiama Greco-Romano.</a:t>
            </a:r>
          </a:p>
          <a:p>
            <a:pPr>
              <a:buNone/>
            </a:pP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Esso si trova in Piazza </a:t>
            </a:r>
            <a:r>
              <a:rPr lang="it-IT" i="1" dirty="0" err="1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Stesicoro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.</a:t>
            </a:r>
          </a:p>
          <a:p>
            <a:pPr>
              <a:buNone/>
            </a:pPr>
            <a:endParaRPr lang="it-IT" i="1" dirty="0" smtClean="0">
              <a:solidFill>
                <a:schemeClr val="accent5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accent5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accent5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Immagine 3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889" y="3933056"/>
            <a:ext cx="3205111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Berlin Sans FB Demi" pitchFamily="34" charset="0"/>
              </a:rPr>
              <a:t>ANFITEATRO GRECO-ROMANO</a:t>
            </a:r>
            <a:endParaRPr lang="it-IT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22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rgbClr val="FFFF00"/>
                </a:solidFill>
                <a:latin typeface="Berlin Sans FB" pitchFamily="34" charset="0"/>
              </a:rPr>
              <a:t>Ha una circonferenza esterna di 309 metri e un’arena di 192 metri.</a:t>
            </a:r>
          </a:p>
          <a:p>
            <a:pPr>
              <a:buNone/>
            </a:pPr>
            <a:r>
              <a:rPr lang="it-IT" i="1" dirty="0" smtClean="0">
                <a:solidFill>
                  <a:srgbClr val="FFFF00"/>
                </a:solidFill>
                <a:latin typeface="Berlin Sans FB" pitchFamily="34" charset="0"/>
              </a:rPr>
              <a:t>Esso è uno dei più grandi anfiteatri di età romana, risultando di poco inferiore al Colosseo e all’Arena di Verona.</a:t>
            </a:r>
          </a:p>
          <a:p>
            <a:pPr>
              <a:buNone/>
            </a:pPr>
            <a:r>
              <a:rPr lang="it-IT" i="1" dirty="0" smtClean="0">
                <a:solidFill>
                  <a:srgbClr val="FFFF00"/>
                </a:solidFill>
                <a:latin typeface="Berlin Sans FB" pitchFamily="34" charset="0"/>
              </a:rPr>
              <a:t>Permetteva la realizzazioni di spettacoli di ogni genere, come il combattimento dei gladiatori e le battaglie navali, grazie a degli ingegnosi meccanismi idraulici.</a:t>
            </a:r>
          </a:p>
          <a:p>
            <a:pPr>
              <a:buNone/>
            </a:pPr>
            <a:endParaRPr lang="it-IT" i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accent6"/>
                </a:solidFill>
                <a:latin typeface="Algerian" pitchFamily="82" charset="0"/>
              </a:rPr>
              <a:t>itinerario</a:t>
            </a:r>
            <a:endParaRPr lang="it-IT" sz="6600" b="1" dirty="0">
              <a:solidFill>
                <a:schemeClr val="accent6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136904" cy="2929880"/>
          </a:xfrm>
        </p:spPr>
        <p:txBody>
          <a:bodyPr/>
          <a:lstStyle/>
          <a:p>
            <a:pPr marL="514350" indent="-514350" algn="l">
              <a:buFont typeface="+mj-lt"/>
              <a:buAutoNum type="arabicParenR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Cattedrale</a:t>
            </a:r>
          </a:p>
          <a:p>
            <a:pPr marL="514350" indent="-514350" algn="l">
              <a:buFont typeface="+mj-lt"/>
              <a:buAutoNum type="arabicParenR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 Terme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Achilleane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  <a:latin typeface="Bauhaus 93" pitchFamily="82" charset="0"/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 Teatro Greco- Romano </a:t>
            </a:r>
          </a:p>
          <a:p>
            <a:pPr marL="514350" indent="-514350" algn="l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4)  Anfiteatro Greco-Romano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9933"/>
                </a:solidFill>
                <a:latin typeface="Berlin Sans FB Demi" pitchFamily="34" charset="0"/>
              </a:rPr>
              <a:t>GRAZIE PER L’ATTENZIONE</a:t>
            </a:r>
          </a:p>
        </p:txBody>
      </p:sp>
      <p:pic>
        <p:nvPicPr>
          <p:cNvPr id="2050" name="Picture 2" descr="C:\Users\Utente\Documents\TFA SOSTEGNO\Lombardo\dormire-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30" y="1340768"/>
            <a:ext cx="7613678" cy="487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6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FFFF00"/>
                </a:solidFill>
                <a:latin typeface="Berlin Sans FB Demi" pitchFamily="34" charset="0"/>
              </a:rPr>
              <a:t>CATTEDRALE</a:t>
            </a:r>
            <a:endParaRPr lang="it-IT" sz="6600" b="1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19268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92D050"/>
                </a:solidFill>
                <a:latin typeface="Berlin Sans FB Demi" pitchFamily="34" charset="0"/>
              </a:rPr>
              <a:t>CATTEDRALE</a:t>
            </a:r>
            <a:endParaRPr lang="it-IT" sz="6600" b="1" dirty="0">
              <a:solidFill>
                <a:srgbClr val="92D050"/>
              </a:solidFill>
              <a:latin typeface="Berlin Sans FB Dem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748464" cy="468052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it-IT" dirty="0" smtClean="0">
                <a:solidFill>
                  <a:schemeClr val="tx1"/>
                </a:solidFill>
                <a:latin typeface="Berlin Sans FB" pitchFamily="34" charset="0"/>
              </a:rPr>
              <a:t>La Cattedrale fu costruita tra il 1094 e il 1096 in pietra lavica e la principale facciata della chiesa è in stile barocco.</a:t>
            </a:r>
          </a:p>
          <a:p>
            <a:pPr marL="514350" indent="-514350" algn="l"/>
            <a:r>
              <a:rPr lang="it-IT" dirty="0" smtClean="0">
                <a:solidFill>
                  <a:schemeClr val="tx1"/>
                </a:solidFill>
                <a:latin typeface="Berlin Sans FB" pitchFamily="34" charset="0"/>
              </a:rPr>
              <a:t>Per fare tutto ciò i Normanni presero i materiali nelle cave dell’anfiteatro. </a:t>
            </a:r>
            <a:endParaRPr lang="it-IT" dirty="0">
              <a:solidFill>
                <a:schemeClr val="tx1"/>
              </a:solidFill>
              <a:latin typeface="Berlin Sans FB" pitchFamily="34" charset="0"/>
            </a:endParaRPr>
          </a:p>
          <a:p>
            <a:pPr marL="514350" indent="-514350" algn="l"/>
            <a:r>
              <a:rPr lang="it-IT" dirty="0" smtClean="0">
                <a:solidFill>
                  <a:schemeClr val="tx1"/>
                </a:solidFill>
                <a:latin typeface="Berlin Sans FB" pitchFamily="34" charset="0"/>
              </a:rPr>
              <a:t>Nel 1693, ci fu un terremoto che distrusse un campanile che a sua volta schiacciò una torre alta </a:t>
            </a:r>
            <a:r>
              <a:rPr lang="it-IT" smtClean="0">
                <a:solidFill>
                  <a:schemeClr val="tx1"/>
                </a:solidFill>
                <a:latin typeface="Berlin Sans FB" pitchFamily="34" charset="0"/>
              </a:rPr>
              <a:t>99 m, </a:t>
            </a:r>
            <a:r>
              <a:rPr lang="it-IT" dirty="0" smtClean="0">
                <a:solidFill>
                  <a:schemeClr val="tx1"/>
                </a:solidFill>
                <a:latin typeface="Berlin Sans FB" pitchFamily="34" charset="0"/>
              </a:rPr>
              <a:t>che non fu mai ricostruita.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872207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00B050"/>
                </a:solidFill>
                <a:latin typeface="Berlin Sans FB Demi" pitchFamily="34" charset="0"/>
              </a:rPr>
              <a:t>COLATA LAVICA       1669</a:t>
            </a:r>
            <a:endParaRPr lang="it-IT" sz="6600" b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4" name="Immagine 3" descr="640px-Etna_eruzione_1669_plat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6103550" cy="4329706"/>
          </a:xfrm>
          <a:prstGeom prst="rect">
            <a:avLst/>
          </a:prstGeom>
        </p:spPr>
      </p:pic>
      <p:pic>
        <p:nvPicPr>
          <p:cNvPr id="5" name="AUD-20180306-WA003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3429000"/>
            <a:ext cx="304800" cy="304800"/>
          </a:xfrm>
          <a:prstGeom prst="rect">
            <a:avLst/>
          </a:prstGeom>
        </p:spPr>
      </p:pic>
      <p:pic>
        <p:nvPicPr>
          <p:cNvPr id="6" name="AUD-20180306-WA003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it-IT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ARTE NORMANNA </a:t>
            </a:r>
            <a:endParaRPr lang="it-IT" sz="5400" b="1" dirty="0">
              <a:solidFill>
                <a:schemeClr val="accent1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Berlin Sans FB" pitchFamily="34" charset="0"/>
              </a:rPr>
              <a:t>Da qui siamo passati in una stanza rettangolare e merlata chiamata 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Berlin Sans FB" pitchFamily="34" charset="0"/>
              </a:rPr>
              <a:t>“ </a:t>
            </a:r>
            <a:r>
              <a:rPr lang="it-IT" dirty="0" err="1" smtClean="0">
                <a:solidFill>
                  <a:schemeClr val="bg1"/>
                </a:solidFill>
                <a:latin typeface="Berlin Sans FB" pitchFamily="34" charset="0"/>
              </a:rPr>
              <a:t>dongione</a:t>
            </a:r>
            <a:r>
              <a:rPr lang="it-IT" dirty="0" smtClean="0">
                <a:solidFill>
                  <a:schemeClr val="bg1"/>
                </a:solidFill>
                <a:latin typeface="Berlin Sans FB" pitchFamily="34" charset="0"/>
              </a:rPr>
              <a:t>” che deriva dal francese “</a:t>
            </a:r>
            <a:r>
              <a:rPr lang="it-IT" dirty="0" err="1" smtClean="0">
                <a:solidFill>
                  <a:schemeClr val="bg1"/>
                </a:solidFill>
                <a:latin typeface="Berlin Sans FB" pitchFamily="34" charset="0"/>
              </a:rPr>
              <a:t>donjons</a:t>
            </a:r>
            <a:r>
              <a:rPr lang="it-IT" dirty="0" smtClean="0">
                <a:solidFill>
                  <a:schemeClr val="bg1"/>
                </a:solidFill>
                <a:latin typeface="Berlin Sans FB" pitchFamily="34" charset="0"/>
              </a:rPr>
              <a:t>”,   che era un punto difesa.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bg1"/>
                </a:solidFill>
                <a:latin typeface="Berlin Sans FB" pitchFamily="34" charset="0"/>
              </a:rPr>
              <a:t>Abbiamo visitato le feritoie: finestre con forma a strombate, ovvero strette fuori e larghe di dentro, che servono a far entrare l’aria e la luce da una fessura che all’ esterno è piccolina mentre all’ interno è più larga.  </a:t>
            </a:r>
            <a:endParaRPr lang="it-IT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00B0F0"/>
                </a:solidFill>
                <a:latin typeface="Berlin Sans FB Demi" pitchFamily="34" charset="0"/>
              </a:rPr>
              <a:t> SANT’AGATA in CATTEDRALE</a:t>
            </a:r>
            <a:endParaRPr lang="it-IT" sz="5400" b="1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In seguito ci siamo voltati verso due immagini di Sant’Agata: una realizzata senza gioielli ed un’altra con i gioielli. Esse furono realizzate in argento nel 1340 da Giovanni di Bartolo, a cui venne chiesto di realizzare un contenitore per le reliquie. </a:t>
            </a:r>
          </a:p>
          <a:p>
            <a:pPr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Sant’Agata venne trafugata da Catania e portata a Costantinopoli e da lì due soldati romani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Gisliberto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Goselmo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la riportarono a Catania.</a:t>
            </a:r>
          </a:p>
          <a:p>
            <a:pPr>
              <a:buNone/>
            </a:pPr>
            <a:endParaRPr lang="it-IT" dirty="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it-IT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SANT’AGATA in CATTEDRALE</a:t>
            </a:r>
            <a:endParaRPr lang="it-IT" sz="5400" b="1" dirty="0">
              <a:solidFill>
                <a:schemeClr val="accent5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04256"/>
            <a:ext cx="3754760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  <a:latin typeface="Berlin Sans FB" pitchFamily="34" charset="0"/>
              </a:rPr>
              <a:t>Abbiamo visto la targa con su scritto “</a:t>
            </a:r>
            <a:r>
              <a:rPr lang="it-IT" i="1" dirty="0" smtClean="0">
                <a:solidFill>
                  <a:schemeClr val="bg1"/>
                </a:solidFill>
                <a:latin typeface="Berlin Sans FB" pitchFamily="34" charset="0"/>
              </a:rPr>
              <a:t>Qui dormono l’ultimo sonno </a:t>
            </a:r>
            <a:r>
              <a:rPr lang="it-IT" i="1" dirty="0" err="1" smtClean="0">
                <a:solidFill>
                  <a:schemeClr val="bg1"/>
                </a:solidFill>
                <a:latin typeface="Berlin Sans FB" pitchFamily="34" charset="0"/>
              </a:rPr>
              <a:t>Gisliberto</a:t>
            </a:r>
            <a:r>
              <a:rPr lang="it-IT" i="1" dirty="0" smtClean="0">
                <a:solidFill>
                  <a:schemeClr val="bg1"/>
                </a:solidFill>
                <a:latin typeface="Berlin Sans FB" pitchFamily="34" charset="0"/>
              </a:rPr>
              <a:t> e </a:t>
            </a:r>
            <a:r>
              <a:rPr lang="it-IT" i="1" dirty="0" err="1" smtClean="0">
                <a:solidFill>
                  <a:schemeClr val="bg1"/>
                </a:solidFill>
                <a:latin typeface="Berlin Sans FB" pitchFamily="34" charset="0"/>
              </a:rPr>
              <a:t>Goselmo</a:t>
            </a:r>
            <a:r>
              <a:rPr lang="it-IT" i="1" dirty="0" smtClean="0">
                <a:solidFill>
                  <a:schemeClr val="bg1"/>
                </a:solidFill>
                <a:latin typeface="Berlin Sans FB" pitchFamily="34" charset="0"/>
              </a:rPr>
              <a:t>, valorosi soldati romani”</a:t>
            </a:r>
            <a:endParaRPr lang="it-IT" i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4" name="Immagine 3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7848" y="1844824"/>
            <a:ext cx="4816152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it-IT" sz="5400" b="1" dirty="0" smtClean="0">
                <a:solidFill>
                  <a:srgbClr val="0070C0"/>
                </a:solidFill>
                <a:latin typeface="Berlin Sans FB Demi" pitchFamily="34" charset="0"/>
              </a:rPr>
              <a:t>VINCENZO BELLINI in CATTEDRALE</a:t>
            </a:r>
            <a:endParaRPr lang="it-IT" sz="54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04256"/>
            <a:ext cx="7931224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La guida ci ha parlato di Vincenzo Bellini, nato a Catania nel 1801 e morto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Poteux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nel 1835.</a:t>
            </a:r>
          </a:p>
          <a:p>
            <a:pPr>
              <a:buNone/>
            </a:pPr>
            <a:r>
              <a:rPr lang="it-IT" i="1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 due anni era già appassionato di musica grazie all’influenza del nonno. A tre anni cominciò a suonare il pianoforte. A cinque componeva. A sei addirittura dirigeva.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661</Words>
  <Application>Microsoft Office PowerPoint</Application>
  <PresentationFormat>Presentazione su schermo (4:3)</PresentationFormat>
  <Paragraphs>98</Paragraphs>
  <Slides>20</Slides>
  <Notes>14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Algerian</vt:lpstr>
      <vt:lpstr>Arial</vt:lpstr>
      <vt:lpstr>Bauhaus 93</vt:lpstr>
      <vt:lpstr>Berlin Sans FB</vt:lpstr>
      <vt:lpstr>Berlin Sans FB Demi</vt:lpstr>
      <vt:lpstr>Calibri</vt:lpstr>
      <vt:lpstr>Wingdings</vt:lpstr>
      <vt:lpstr>Tema di Office</vt:lpstr>
      <vt:lpstr>VISITA DI ISTRUZIONE A CATANIA  GRECO-ROMANA</vt:lpstr>
      <vt:lpstr>itinerario</vt:lpstr>
      <vt:lpstr>CATTEDRALE</vt:lpstr>
      <vt:lpstr>CATTEDRALE</vt:lpstr>
      <vt:lpstr>COLATA LAVICA       1669</vt:lpstr>
      <vt:lpstr> ARTE NORMANNA </vt:lpstr>
      <vt:lpstr> SANT’AGATA in CATTEDRALE</vt:lpstr>
      <vt:lpstr> SANT’AGATA in CATTEDRALE</vt:lpstr>
      <vt:lpstr> VINCENZO BELLINI in CATTEDRALE</vt:lpstr>
      <vt:lpstr> VINCENZO BELLINI in CATTEDRALE</vt:lpstr>
      <vt:lpstr> TERME ACHILLEANE</vt:lpstr>
      <vt:lpstr> TERME ACHILLEANE</vt:lpstr>
      <vt:lpstr>TEATRO GRECO-ROMANO</vt:lpstr>
      <vt:lpstr>TEATRO GRECO-ROMANO</vt:lpstr>
      <vt:lpstr>TEATRO /ANFITEATRO</vt:lpstr>
      <vt:lpstr>TEATRO GRECO-ROMANO</vt:lpstr>
      <vt:lpstr>TEATRO GRECO-ROMANO</vt:lpstr>
      <vt:lpstr>ANFITEATRO GRECO-ROMANO</vt:lpstr>
      <vt:lpstr>ANFITEATRO GRECO-ROMANO</vt:lpstr>
      <vt:lpstr>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GITA A CATANIA GRECO-ROMANA</dc:title>
  <dc:creator>Utente</dc:creator>
  <cp:lastModifiedBy>Giulia La Rosa</cp:lastModifiedBy>
  <cp:revision>78</cp:revision>
  <dcterms:created xsi:type="dcterms:W3CDTF">2018-03-06T08:56:23Z</dcterms:created>
  <dcterms:modified xsi:type="dcterms:W3CDTF">2018-06-13T07:58:05Z</dcterms:modified>
</cp:coreProperties>
</file>