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3" r:id="rId7"/>
    <p:sldId id="268" r:id="rId8"/>
    <p:sldId id="261" r:id="rId9"/>
    <p:sldId id="262" r:id="rId10"/>
    <p:sldId id="264" r:id="rId11"/>
    <p:sldId id="265" r:id="rId12"/>
    <p:sldId id="266" r:id="rId13"/>
    <p:sldId id="267"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8" d="100"/>
          <a:sy n="78" d="100"/>
        </p:scale>
        <p:origin x="6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1BE86-45F2-43EA-A9CD-A0B262A67159}" type="datetimeFigureOut">
              <a:rPr lang="it-IT" smtClean="0"/>
              <a:t>13/06/2018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CF578-0E95-4723-926E-593B4AB57593}" type="slidenum">
              <a:rPr lang="it-IT" smtClean="0"/>
              <a:t>‹N›</a:t>
            </a:fld>
            <a:endParaRPr lang="it-IT"/>
          </a:p>
        </p:txBody>
      </p:sp>
    </p:spTree>
    <p:extLst>
      <p:ext uri="{BB962C8B-B14F-4D97-AF65-F5344CB8AC3E}">
        <p14:creationId xmlns:p14="http://schemas.microsoft.com/office/powerpoint/2010/main" val="217667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8C4CF578-0E95-4723-926E-593B4AB57593}" type="slidenum">
              <a:rPr lang="it-IT" smtClean="0"/>
              <a:t>10</a:t>
            </a:fld>
            <a:endParaRPr lang="it-IT"/>
          </a:p>
        </p:txBody>
      </p:sp>
    </p:spTree>
    <p:extLst>
      <p:ext uri="{BB962C8B-B14F-4D97-AF65-F5344CB8AC3E}">
        <p14:creationId xmlns:p14="http://schemas.microsoft.com/office/powerpoint/2010/main" val="52589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38138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24150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4843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91895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109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1445764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145697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19118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73078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2967650-3EAE-45D9-8D49-F91BB90DB7C7}" type="datetimeFigureOut">
              <a:rPr lang="it-IT" smtClean="0"/>
              <a:t>13/06/2018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37138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2967650-3EAE-45D9-8D49-F91BB90DB7C7}" type="datetimeFigureOut">
              <a:rPr lang="it-IT" smtClean="0"/>
              <a:t>13/06/2018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1109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2967650-3EAE-45D9-8D49-F91BB90DB7C7}" type="datetimeFigureOut">
              <a:rPr lang="it-IT" smtClean="0"/>
              <a:t>13/06/2018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7279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2967650-3EAE-45D9-8D49-F91BB90DB7C7}" type="datetimeFigureOut">
              <a:rPr lang="it-IT" smtClean="0"/>
              <a:t>13/06/2018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313495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67650-3EAE-45D9-8D49-F91BB90DB7C7}" type="datetimeFigureOut">
              <a:rPr lang="it-IT" smtClean="0"/>
              <a:t>13/06/2018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49250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2967650-3EAE-45D9-8D49-F91BB90DB7C7}" type="datetimeFigureOut">
              <a:rPr lang="it-IT" smtClean="0"/>
              <a:t>13/06/2018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410250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2967650-3EAE-45D9-8D49-F91BB90DB7C7}" type="datetimeFigureOut">
              <a:rPr lang="it-IT" smtClean="0"/>
              <a:t>13/06/2018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542E898-72FD-4499-A4FE-1B4C554CAE6C}" type="slidenum">
              <a:rPr lang="it-IT" smtClean="0"/>
              <a:t>‹N›</a:t>
            </a:fld>
            <a:endParaRPr lang="it-IT"/>
          </a:p>
        </p:txBody>
      </p:sp>
    </p:spTree>
    <p:extLst>
      <p:ext uri="{BB962C8B-B14F-4D97-AF65-F5344CB8AC3E}">
        <p14:creationId xmlns:p14="http://schemas.microsoft.com/office/powerpoint/2010/main" val="286778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967650-3EAE-45D9-8D49-F91BB90DB7C7}" type="datetimeFigureOut">
              <a:rPr lang="it-IT" smtClean="0"/>
              <a:t>13/06/2018</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42E898-72FD-4499-A4FE-1B4C554CAE6C}" type="slidenum">
              <a:rPr lang="it-IT" smtClean="0"/>
              <a:t>‹N›</a:t>
            </a:fld>
            <a:endParaRPr lang="it-IT"/>
          </a:p>
        </p:txBody>
      </p:sp>
    </p:spTree>
    <p:extLst>
      <p:ext uri="{BB962C8B-B14F-4D97-AF65-F5344CB8AC3E}">
        <p14:creationId xmlns:p14="http://schemas.microsoft.com/office/powerpoint/2010/main" val="2147459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7.xml"/><Relationship Id="rId7" Type="http://schemas.openxmlformats.org/officeDocument/2006/relationships/image" Target="../media/image24.jpe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23.jp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44577" y="1384195"/>
            <a:ext cx="6193169" cy="1384995"/>
          </a:xfrm>
          <a:prstGeom prst="rect">
            <a:avLst/>
          </a:prstGeom>
          <a:noFill/>
        </p:spPr>
        <p:txBody>
          <a:bodyPr wrap="none" lIns="91440" tIns="45720" rIns="91440" bIns="45720">
            <a:spAutoFit/>
          </a:bodyPr>
          <a:lstStyle/>
          <a:p>
            <a:pPr algn="ctr"/>
            <a:r>
              <a:rPr lang="it-IT" sz="4800" b="1" dirty="0" smtClean="0">
                <a:ln w="22225">
                  <a:solidFill>
                    <a:schemeClr val="accent2"/>
                  </a:solidFill>
                  <a:prstDash val="solid"/>
                </a:ln>
                <a:solidFill>
                  <a:schemeClr val="accent2">
                    <a:lumMod val="40000"/>
                    <a:lumOff val="60000"/>
                  </a:schemeClr>
                </a:solidFill>
              </a:rPr>
              <a:t>IN GIRO PER CATANIA</a:t>
            </a:r>
          </a:p>
          <a:p>
            <a:pPr algn="ctr"/>
            <a:r>
              <a:rPr lang="it-IT" sz="3600" b="1" dirty="0" smtClean="0">
                <a:ln w="22225">
                  <a:solidFill>
                    <a:schemeClr val="accent2"/>
                  </a:solidFill>
                  <a:prstDash val="solid"/>
                </a:ln>
                <a:solidFill>
                  <a:schemeClr val="accent2">
                    <a:lumMod val="40000"/>
                    <a:lumOff val="60000"/>
                  </a:schemeClr>
                </a:solidFill>
              </a:rPr>
              <a:t>1/03/2018</a:t>
            </a:r>
            <a:endParaRPr lang="it-IT" sz="3600" b="1" cap="none" spc="0" dirty="0">
              <a:ln w="22225">
                <a:solidFill>
                  <a:schemeClr val="accent2"/>
                </a:solidFill>
                <a:prstDash val="solid"/>
              </a:ln>
              <a:solidFill>
                <a:schemeClr val="accent2">
                  <a:lumMod val="40000"/>
                  <a:lumOff val="60000"/>
                </a:schemeClr>
              </a:solidFill>
              <a:effectLst/>
            </a:endParaRPr>
          </a:p>
        </p:txBody>
      </p:sp>
      <p:pic>
        <p:nvPicPr>
          <p:cNvPr id="1026" name="Picture 2" descr="Risultati immagini per cat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485" y="3267586"/>
            <a:ext cx="4323352" cy="2854088"/>
          </a:xfrm>
          <a:prstGeom prst="rect">
            <a:avLst/>
          </a:prstGeom>
          <a:noFill/>
          <a:extLst>
            <a:ext uri="{909E8E84-426E-40DD-AFC4-6F175D3DCCD1}">
              <a14:hiddenFill xmlns:a14="http://schemas.microsoft.com/office/drawing/2010/main">
                <a:solidFill>
                  <a:srgbClr val="FFFFFF"/>
                </a:solidFill>
              </a14:hiddenFill>
            </a:ext>
          </a:extLst>
        </p:spPr>
      </p:pic>
      <p:pic>
        <p:nvPicPr>
          <p:cNvPr id="3"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2946" y="162059"/>
            <a:ext cx="609600" cy="609600"/>
          </a:xfrm>
          <a:prstGeom prst="rect">
            <a:avLst/>
          </a:prstGeom>
        </p:spPr>
      </p:pic>
    </p:spTree>
    <p:extLst>
      <p:ext uri="{BB962C8B-B14F-4D97-AF65-F5344CB8AC3E}">
        <p14:creationId xmlns:p14="http://schemas.microsoft.com/office/powerpoint/2010/main" val="420408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par>
                          <p:cTn id="12" fill="hold">
                            <p:stCondLst>
                              <p:cond delay="4000"/>
                            </p:stCondLst>
                            <p:childTnLst>
                              <p:par>
                                <p:cTn id="13" presetID="1" presetClass="mediacall" presetSubtype="0" fill="hold" nodeType="afterEffect">
                                  <p:stCondLst>
                                    <p:cond delay="0"/>
                                  </p:stCondLst>
                                  <p:childTnLst>
                                    <p:cmd type="call" cmd="playFrom(0.0)">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6236" y="455954"/>
            <a:ext cx="7929732" cy="1938992"/>
          </a:xfrm>
          <a:prstGeom prst="rect">
            <a:avLst/>
          </a:prstGeom>
          <a:noFill/>
        </p:spPr>
        <p:txBody>
          <a:bodyPr wrap="square" lIns="91440" tIns="45720" rIns="91440" bIns="45720">
            <a:spAutoFit/>
          </a:bodyPr>
          <a:lstStyle/>
          <a:p>
            <a:pPr algn="ctr"/>
            <a:r>
              <a:rPr lang="it-IT" sz="2400" b="1" cap="none" spc="0" dirty="0" smtClean="0">
                <a:ln w="22225">
                  <a:solidFill>
                    <a:schemeClr val="accent2"/>
                  </a:solidFill>
                  <a:prstDash val="solid"/>
                </a:ln>
                <a:solidFill>
                  <a:schemeClr val="accent2">
                    <a:lumMod val="40000"/>
                    <a:lumOff val="60000"/>
                  </a:schemeClr>
                </a:solidFill>
                <a:effectLst/>
              </a:rPr>
              <a:t>All’interno del teatro sono stati costruiti, dai romani, dei corridoi per aumentare la sua </a:t>
            </a:r>
            <a:r>
              <a:rPr lang="it-IT" sz="2400" b="1" cap="none" spc="0" dirty="0" err="1" smtClean="0">
                <a:ln w="22225">
                  <a:solidFill>
                    <a:schemeClr val="accent2"/>
                  </a:solidFill>
                  <a:prstDash val="solid"/>
                </a:ln>
                <a:solidFill>
                  <a:schemeClr val="accent2">
                    <a:lumMod val="40000"/>
                    <a:lumOff val="60000"/>
                  </a:schemeClr>
                </a:solidFill>
                <a:effectLst/>
              </a:rPr>
              <a:t>capienza.Inoltre</a:t>
            </a:r>
            <a:r>
              <a:rPr lang="it-IT" sz="2400" b="1" cap="none" spc="0" dirty="0" smtClean="0">
                <a:ln w="22225">
                  <a:solidFill>
                    <a:schemeClr val="accent2"/>
                  </a:solidFill>
                  <a:prstDash val="solid"/>
                </a:ln>
                <a:solidFill>
                  <a:schemeClr val="accent2">
                    <a:lumMod val="40000"/>
                    <a:lumOff val="60000"/>
                  </a:schemeClr>
                </a:solidFill>
                <a:effectLst/>
              </a:rPr>
              <a:t> è stata lasciata integra una parete, costruit</a:t>
            </a:r>
            <a:r>
              <a:rPr lang="it-IT" sz="2400" b="1" dirty="0" smtClean="0">
                <a:ln w="22225">
                  <a:solidFill>
                    <a:schemeClr val="accent2"/>
                  </a:solidFill>
                  <a:prstDash val="solid"/>
                </a:ln>
                <a:solidFill>
                  <a:schemeClr val="accent2">
                    <a:lumMod val="40000"/>
                    <a:lumOff val="60000"/>
                  </a:schemeClr>
                </a:solidFill>
              </a:rPr>
              <a:t>a con una tecnica antisismica. Abbiamo anche osservato la «casa del terremoto»</a:t>
            </a:r>
            <a:endParaRPr lang="it-IT" sz="2400" b="1" cap="none" spc="0" dirty="0">
              <a:ln w="22225">
                <a:solidFill>
                  <a:schemeClr val="accent2"/>
                </a:solidFill>
                <a:prstDash val="solid"/>
              </a:ln>
              <a:solidFill>
                <a:schemeClr val="accent2">
                  <a:lumMod val="40000"/>
                  <a:lumOff val="60000"/>
                </a:schemeClr>
              </a:solidFill>
              <a:effectLst/>
            </a:endParaRPr>
          </a:p>
        </p:txBody>
      </p:sp>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54" y="2562896"/>
            <a:ext cx="3485881" cy="2614411"/>
          </a:xfrm>
          <a:prstGeom prst="rect">
            <a:avLst/>
          </a:prstGeom>
        </p:spPr>
      </p:pic>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783" y="2562896"/>
            <a:ext cx="3760631" cy="2820473"/>
          </a:xfrm>
          <a:prstGeom prst="rect">
            <a:avLst/>
          </a:prstGeom>
        </p:spPr>
      </p:pic>
      <p:sp>
        <p:nvSpPr>
          <p:cNvPr id="5" name="Rettangolo 4"/>
          <p:cNvSpPr/>
          <p:nvPr/>
        </p:nvSpPr>
        <p:spPr>
          <a:xfrm rot="21006547">
            <a:off x="5732483" y="6114974"/>
            <a:ext cx="2478564" cy="400110"/>
          </a:xfrm>
          <a:prstGeom prst="rect">
            <a:avLst/>
          </a:prstGeom>
          <a:noFill/>
        </p:spPr>
        <p:txBody>
          <a:bodyPr wrap="none" lIns="91440" tIns="45720" rIns="91440" bIns="45720">
            <a:spAutoFit/>
          </a:bodyPr>
          <a:lstStyle/>
          <a:p>
            <a:pPr algn="ctr"/>
            <a:r>
              <a:rPr lang="it-IT" sz="2000" b="1" cap="none" spc="0" dirty="0" smtClean="0">
                <a:ln w="22225">
                  <a:solidFill>
                    <a:schemeClr val="accent2"/>
                  </a:solidFill>
                  <a:prstDash val="solid"/>
                </a:ln>
                <a:solidFill>
                  <a:schemeClr val="accent2">
                    <a:lumMod val="40000"/>
                    <a:lumOff val="60000"/>
                  </a:schemeClr>
                </a:solidFill>
                <a:effectLst/>
              </a:rPr>
              <a:t>Casa del terremoto</a:t>
            </a:r>
            <a:endParaRPr lang="it-IT" sz="2000" b="1" cap="none" spc="0" dirty="0">
              <a:ln w="22225">
                <a:solidFill>
                  <a:schemeClr val="accent2"/>
                </a:solidFill>
                <a:prstDash val="solid"/>
              </a:ln>
              <a:solidFill>
                <a:schemeClr val="accent2">
                  <a:lumMod val="40000"/>
                  <a:lumOff val="60000"/>
                </a:schemeClr>
              </a:solidFill>
              <a:effectLst/>
            </a:endParaRPr>
          </a:p>
        </p:txBody>
      </p:sp>
      <p:cxnSp>
        <p:nvCxnSpPr>
          <p:cNvPr id="7" name="Connettore 2 6"/>
          <p:cNvCxnSpPr/>
          <p:nvPr/>
        </p:nvCxnSpPr>
        <p:spPr>
          <a:xfrm flipH="1">
            <a:off x="6825803" y="5383369"/>
            <a:ext cx="12879" cy="700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rot="11230205" flipV="1">
            <a:off x="931434" y="6006547"/>
            <a:ext cx="4416441" cy="707886"/>
          </a:xfrm>
          <a:prstGeom prst="rect">
            <a:avLst/>
          </a:prstGeom>
          <a:noFill/>
        </p:spPr>
        <p:txBody>
          <a:bodyPr wrap="square" lIns="91440" tIns="45720" rIns="91440" bIns="45720">
            <a:spAutoFit/>
          </a:bodyPr>
          <a:lstStyle/>
          <a:p>
            <a:pPr algn="ctr"/>
            <a:r>
              <a:rPr lang="it-IT" sz="2000" b="1" cap="none" spc="0" dirty="0" smtClean="0">
                <a:ln w="22225">
                  <a:solidFill>
                    <a:schemeClr val="accent2"/>
                  </a:solidFill>
                  <a:prstDash val="solid"/>
                </a:ln>
                <a:solidFill>
                  <a:schemeClr val="accent2">
                    <a:lumMod val="40000"/>
                    <a:lumOff val="60000"/>
                  </a:schemeClr>
                </a:solidFill>
                <a:effectLst/>
              </a:rPr>
              <a:t>Muro costruito con una tecnica antisismica</a:t>
            </a:r>
            <a:endParaRPr lang="it-IT" sz="2000" b="1" cap="none" spc="0" dirty="0">
              <a:ln w="22225">
                <a:solidFill>
                  <a:schemeClr val="accent2"/>
                </a:solidFill>
                <a:prstDash val="solid"/>
              </a:ln>
              <a:solidFill>
                <a:schemeClr val="accent2">
                  <a:lumMod val="40000"/>
                  <a:lumOff val="60000"/>
                </a:schemeClr>
              </a:solidFill>
              <a:effectLst/>
            </a:endParaRPr>
          </a:p>
        </p:txBody>
      </p:sp>
      <p:cxnSp>
        <p:nvCxnSpPr>
          <p:cNvPr id="10" name="Connettore 2 9"/>
          <p:cNvCxnSpPr/>
          <p:nvPr/>
        </p:nvCxnSpPr>
        <p:spPr>
          <a:xfrm flipH="1">
            <a:off x="3580327" y="5177307"/>
            <a:ext cx="25758" cy="9067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5161" y="1256763"/>
            <a:ext cx="609600" cy="609600"/>
          </a:xfrm>
          <a:prstGeom prst="rect">
            <a:avLst/>
          </a:prstGeom>
        </p:spPr>
      </p:pic>
    </p:spTree>
    <p:extLst>
      <p:ext uri="{BB962C8B-B14F-4D97-AF65-F5344CB8AC3E}">
        <p14:creationId xmlns:p14="http://schemas.microsoft.com/office/powerpoint/2010/main" val="2101456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32" presetClass="emph" presetSubtype="0" fill="hold" grpId="1" nodeType="afterEffect">
                                  <p:stCondLst>
                                    <p:cond delay="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par>
                          <p:cTn id="24" fill="hold">
                            <p:stCondLst>
                              <p:cond delay="4000"/>
                            </p:stCondLst>
                            <p:childTnLst>
                              <p:par>
                                <p:cTn id="25" presetID="6"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8" presetClass="emph" presetSubtype="0" fill="hold" nodeType="afterEffect">
                                  <p:stCondLst>
                                    <p:cond delay="0"/>
                                  </p:stCondLst>
                                  <p:childTnLst>
                                    <p:animRot by="21600000">
                                      <p:cBhvr>
                                        <p:cTn id="36" dur="2000" fill="hold"/>
                                        <p:tgtEl>
                                          <p:spTgt spid="10"/>
                                        </p:tgtEl>
                                        <p:attrNameLst>
                                          <p:attrName>r</p:attrName>
                                        </p:attrNameLst>
                                      </p:cBhvr>
                                    </p:animRot>
                                  </p:childTnLst>
                                </p:cTn>
                              </p:par>
                            </p:childTnLst>
                          </p:cTn>
                        </p:par>
                        <p:par>
                          <p:cTn id="37" fill="hold">
                            <p:stCondLst>
                              <p:cond delay="9000"/>
                            </p:stCondLst>
                            <p:childTnLst>
                              <p:par>
                                <p:cTn id="38" presetID="6"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par>
                          <p:cTn id="41" fill="hold">
                            <p:stCondLst>
                              <p:cond delay="11000"/>
                            </p:stCondLst>
                            <p:childTnLst>
                              <p:par>
                                <p:cTn id="42" presetID="6" presetClass="entr" presetSubtype="16"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par>
                                <p:cTn id="45" presetID="42"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fill="hold" display="0">
                  <p:stCondLst>
                    <p:cond delay="indefinite"/>
                  </p:stCondLst>
                  <p:endCondLst>
                    <p:cond evt="onStopAudio" delay="0">
                      <p:tgtEl>
                        <p:sldTgt/>
                      </p:tgtEl>
                    </p:cond>
                  </p:endCondLst>
                </p:cTn>
                <p:tgtEl>
                  <p:spTgt spid="6"/>
                </p:tgtEl>
              </p:cMediaNode>
            </p:audio>
          </p:childTnLst>
        </p:cTn>
      </p:par>
    </p:tnLst>
    <p:bldLst>
      <p:bldP spid="2" grpId="0"/>
      <p:bldP spid="2" grpId="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6066" y="391563"/>
            <a:ext cx="8618247" cy="1200329"/>
          </a:xfrm>
          <a:prstGeom prst="rect">
            <a:avLst/>
          </a:prstGeom>
          <a:noFill/>
        </p:spPr>
        <p:txBody>
          <a:bodyPr wrap="square" lIns="91440" tIns="45720" rIns="91440" bIns="45720">
            <a:spAutoFit/>
          </a:bodyPr>
          <a:lstStyle/>
          <a:p>
            <a:pPr algn="ctr"/>
            <a:r>
              <a:rPr lang="it-IT" sz="2400" b="1" cap="none" spc="0" dirty="0" smtClean="0">
                <a:ln w="22225">
                  <a:solidFill>
                    <a:schemeClr val="accent2"/>
                  </a:solidFill>
                  <a:prstDash val="solid"/>
                </a:ln>
                <a:solidFill>
                  <a:schemeClr val="accent2">
                    <a:lumMod val="40000"/>
                    <a:lumOff val="60000"/>
                  </a:schemeClr>
                </a:solidFill>
                <a:effectLst/>
              </a:rPr>
              <a:t>Anfiteatro romano:</a:t>
            </a:r>
          </a:p>
          <a:p>
            <a:pPr algn="ctr"/>
            <a:r>
              <a:rPr lang="it-IT" sz="2400" b="1" dirty="0" smtClean="0">
                <a:ln w="22225">
                  <a:solidFill>
                    <a:schemeClr val="accent2"/>
                  </a:solidFill>
                  <a:prstDash val="solid"/>
                </a:ln>
                <a:solidFill>
                  <a:schemeClr val="accent2">
                    <a:lumMod val="40000"/>
                    <a:lumOff val="60000"/>
                  </a:schemeClr>
                </a:solidFill>
              </a:rPr>
              <a:t>Fu ritrovato nel 1908, aveva una forma ovale e lì si svolgevano le battaglie tra gladiatori.</a:t>
            </a:r>
            <a:endParaRPr lang="it-IT" sz="2400" b="1" cap="none" spc="0" dirty="0">
              <a:ln w="22225">
                <a:solidFill>
                  <a:schemeClr val="accent2"/>
                </a:solidFill>
                <a:prstDash val="solid"/>
              </a:ln>
              <a:solidFill>
                <a:schemeClr val="accent2">
                  <a:lumMod val="40000"/>
                  <a:lumOff val="60000"/>
                </a:schemeClr>
              </a:solidFill>
              <a:effectLst/>
            </a:endParaRPr>
          </a:p>
        </p:txBody>
      </p:sp>
      <p:pic>
        <p:nvPicPr>
          <p:cNvPr id="1026" name="Picture 2" descr="Risultati immagini per anfiteatro romano cat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221" y="2108040"/>
            <a:ext cx="365303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anfiteatro romano catan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569" y="4887273"/>
            <a:ext cx="56197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1890" y="2147984"/>
            <a:ext cx="3267370" cy="2183197"/>
          </a:xfrm>
          <a:prstGeom prst="rect">
            <a:avLst/>
          </a:prstGeom>
        </p:spPr>
      </p:pic>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5006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par>
                          <p:cTn id="15" fill="hold">
                            <p:stCondLst>
                              <p:cond delay="3000"/>
                            </p:stCondLst>
                            <p:childTnLst>
                              <p:par>
                                <p:cTn id="16" presetID="8" presetClass="emph" presetSubtype="0" fill="hold" nodeType="afterEffect">
                                  <p:stCondLst>
                                    <p:cond delay="0"/>
                                  </p:stCondLst>
                                  <p:childTnLst>
                                    <p:animRot by="21600000">
                                      <p:cBhvr>
                                        <p:cTn id="17" dur="2000" fill="hold"/>
                                        <p:tgtEl>
                                          <p:spTgt spid="1026"/>
                                        </p:tgtEl>
                                        <p:attrNameLst>
                                          <p:attrName>r</p:attrName>
                                        </p:attrNameLst>
                                      </p:cBhvr>
                                    </p:animRo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8" presetClass="emph" presetSubtype="0" fill="hold" nodeType="withEffect">
                                  <p:stCondLst>
                                    <p:cond delay="0"/>
                                  </p:stCondLst>
                                  <p:childTnLst>
                                    <p:animRot by="21600000">
                                      <p:cBhvr>
                                        <p:cTn id="22" dur="2000" fill="hold"/>
                                        <p:tgtEl>
                                          <p:spTgt spid="3"/>
                                        </p:tgtEl>
                                        <p:attrNameLst>
                                          <p:attrName>r</p:attrName>
                                        </p:attrNameLst>
                                      </p:cBhvr>
                                    </p:animRot>
                                  </p:childTnLst>
                                </p:cTn>
                              </p:par>
                              <p:par>
                                <p:cTn id="23" presetID="6" presetClass="entr" presetSubtype="16"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circle(in)">
                                      <p:cBhvr>
                                        <p:cTn id="25" dur="2000"/>
                                        <p:tgtEl>
                                          <p:spTgt spid="1028"/>
                                        </p:tgtEl>
                                      </p:cBhvr>
                                    </p:animEffect>
                                  </p:childTnLst>
                                </p:cTn>
                              </p:par>
                              <p:par>
                                <p:cTn id="26" presetID="8" presetClass="emph" presetSubtype="0" fill="hold" nodeType="withEffect">
                                  <p:stCondLst>
                                    <p:cond delay="0"/>
                                  </p:stCondLst>
                                  <p:childTnLst>
                                    <p:animRot by="21600000">
                                      <p:cBhvr>
                                        <p:cTn id="27" dur="2000" fill="hold"/>
                                        <p:tgtEl>
                                          <p:spTgt spid="1028"/>
                                        </p:tgtEl>
                                        <p:attrNameLst>
                                          <p:attrName>r</p:attrName>
                                        </p:attrNameLst>
                                      </p:cBhvr>
                                    </p:animRot>
                                  </p:childTnLst>
                                </p:cTn>
                              </p:par>
                            </p:childTnLst>
                          </p:cTn>
                        </p:par>
                        <p:par>
                          <p:cTn id="28" fill="hold">
                            <p:stCondLst>
                              <p:cond delay="5000"/>
                            </p:stCondLst>
                            <p:childTnLst>
                              <p:par>
                                <p:cTn id="29" presetID="1" presetClass="mediacall" presetSubtype="0" fill="hold" nodeType="afterEffect">
                                  <p:stCondLst>
                                    <p:cond delay="0"/>
                                  </p:stCondLst>
                                  <p:childTnLst>
                                    <p:cmd type="call" cmd="playFrom(0.0)">
                                      <p:cBhvr>
                                        <p:cTn id="3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83700" y="790806"/>
            <a:ext cx="7576112" cy="923330"/>
          </a:xfrm>
          <a:prstGeom prst="rect">
            <a:avLst/>
          </a:prstGeom>
          <a:noFill/>
        </p:spPr>
        <p:txBody>
          <a:bodyPr wrap="none" lIns="91440" tIns="45720" rIns="91440" bIns="45720">
            <a:spAutoFit/>
          </a:bodyPr>
          <a:lstStyle/>
          <a:p>
            <a:pPr algn="ctr"/>
            <a:r>
              <a:rPr lang="it-IT" sz="5400" b="1" cap="none" spc="0" dirty="0" smtClean="0">
                <a:ln w="22225">
                  <a:solidFill>
                    <a:schemeClr val="accent2"/>
                  </a:solidFill>
                  <a:prstDash val="solid"/>
                </a:ln>
                <a:solidFill>
                  <a:schemeClr val="accent2">
                    <a:lumMod val="40000"/>
                    <a:lumOff val="60000"/>
                  </a:schemeClr>
                </a:solidFill>
                <a:effectLst/>
              </a:rPr>
              <a:t>Infine… pausa gelato!!!</a:t>
            </a: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387" y="1714136"/>
            <a:ext cx="3202728" cy="2402046"/>
          </a:xfrm>
          <a:prstGeom prst="rect">
            <a:avLst/>
          </a:prstGeom>
        </p:spPr>
      </p:pic>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77" y="1894804"/>
            <a:ext cx="1667761" cy="1775675"/>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3054" y="1528651"/>
            <a:ext cx="1854740" cy="1974753"/>
          </a:xfrm>
          <a:prstGeom prst="rect">
            <a:avLst/>
          </a:prstGeom>
        </p:spPr>
      </p:pic>
      <p:pic>
        <p:nvPicPr>
          <p:cNvPr id="6"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95775" y="586524"/>
            <a:ext cx="609600" cy="609600"/>
          </a:xfrm>
          <a:prstGeom prst="rect">
            <a:avLst/>
          </a:prstGeom>
        </p:spPr>
      </p:pic>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41245">
            <a:off x="6249829" y="4259174"/>
            <a:ext cx="3046448" cy="2284836"/>
          </a:xfrm>
          <a:prstGeom prst="rect">
            <a:avLst/>
          </a:prstGeom>
        </p:spPr>
      </p:pic>
      <p:pic>
        <p:nvPicPr>
          <p:cNvPr id="8" name="Immagin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54843">
            <a:off x="1352541" y="4219673"/>
            <a:ext cx="3146539" cy="2363837"/>
          </a:xfrm>
          <a:prstGeom prst="rect">
            <a:avLst/>
          </a:prstGeom>
        </p:spPr>
      </p:pic>
    </p:spTree>
    <p:extLst>
      <p:ext uri="{BB962C8B-B14F-4D97-AF65-F5344CB8AC3E}">
        <p14:creationId xmlns:p14="http://schemas.microsoft.com/office/powerpoint/2010/main" val="142357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8" presetClass="emph" presetSubtype="0" fill="hold" nodeType="afterEffect">
                                  <p:stCondLst>
                                    <p:cond delay="0"/>
                                  </p:stCondLst>
                                  <p:childTnLst>
                                    <p:animRot by="21600000">
                                      <p:cBhvr>
                                        <p:cTn id="18" dur="2000" fill="hold"/>
                                        <p:tgtEl>
                                          <p:spTgt spid="4"/>
                                        </p:tgtEl>
                                        <p:attrNameLst>
                                          <p:attrName>r</p:attrName>
                                        </p:attrNameLst>
                                      </p:cBhvr>
                                    </p:animRot>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8" presetClass="emph" presetSubtype="0" fill="hold" nodeType="withEffect">
                                  <p:stCondLst>
                                    <p:cond delay="0"/>
                                  </p:stCondLst>
                                  <p:childTnLst>
                                    <p:animRot by="21600000">
                                      <p:cBhvr>
                                        <p:cTn id="25" dur="2000" fill="hold"/>
                                        <p:tgtEl>
                                          <p:spTgt spid="5"/>
                                        </p:tgtEl>
                                        <p:attrNameLst>
                                          <p:attrName>r</p:attrName>
                                        </p:attrNameLst>
                                      </p:cBhvr>
                                    </p:animRot>
                                  </p:childTnLst>
                                </p:cTn>
                              </p:par>
                            </p:childTnLst>
                          </p:cTn>
                        </p:par>
                        <p:par>
                          <p:cTn id="26" fill="hold">
                            <p:stCondLst>
                              <p:cond delay="40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par>
                          <p:cTn id="30" fill="hold">
                            <p:stCondLst>
                              <p:cond delay="600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childTnLst>
                          </p:cTn>
                        </p:par>
                        <p:par>
                          <p:cTn id="33" fill="hold">
                            <p:stCondLst>
                              <p:cond delay="8000"/>
                            </p:stCondLst>
                            <p:childTnLst>
                              <p:par>
                                <p:cTn id="34" presetID="34" presetClass="emph" presetSubtype="0" fill="hold" grpId="1" nodeType="afterEffect">
                                  <p:stCondLst>
                                    <p:cond delay="0"/>
                                  </p:stCondLst>
                                  <p:iterate type="lt">
                                    <p:tmPct val="10000"/>
                                  </p:iterate>
                                  <p:childTnLst>
                                    <p:animMotion origin="layout" path="M 0.0 0.0 L 0.0 -0.07213" pathEditMode="relative" ptsTypes="">
                                      <p:cBhvr>
                                        <p:cTn id="35" dur="250" accel="50000" decel="50000" autoRev="1" fill="hold">
                                          <p:stCondLst>
                                            <p:cond delay="0"/>
                                          </p:stCondLst>
                                        </p:cTn>
                                        <p:tgtEl>
                                          <p:spTgt spid="2"/>
                                        </p:tgtEl>
                                        <p:attrNameLst>
                                          <p:attrName>ppt_x</p:attrName>
                                          <p:attrName>ppt_y</p:attrName>
                                        </p:attrNameLst>
                                      </p:cBhvr>
                                    </p:animMotion>
                                    <p:animRot by="1500000">
                                      <p:cBhvr>
                                        <p:cTn id="36" dur="125" fill="hold">
                                          <p:stCondLst>
                                            <p:cond delay="0"/>
                                          </p:stCondLst>
                                        </p:cTn>
                                        <p:tgtEl>
                                          <p:spTgt spid="2"/>
                                        </p:tgtEl>
                                        <p:attrNameLst>
                                          <p:attrName>r</p:attrName>
                                        </p:attrNameLst>
                                      </p:cBhvr>
                                    </p:animRot>
                                    <p:animRot by="-1500000">
                                      <p:cBhvr>
                                        <p:cTn id="37" dur="125" fill="hold">
                                          <p:stCondLst>
                                            <p:cond delay="125"/>
                                          </p:stCondLst>
                                        </p:cTn>
                                        <p:tgtEl>
                                          <p:spTgt spid="2"/>
                                        </p:tgtEl>
                                        <p:attrNameLst>
                                          <p:attrName>r</p:attrName>
                                        </p:attrNameLst>
                                      </p:cBhvr>
                                    </p:animRot>
                                    <p:animRot by="-1500000">
                                      <p:cBhvr>
                                        <p:cTn id="38" dur="125" fill="hold">
                                          <p:stCondLst>
                                            <p:cond delay="250"/>
                                          </p:stCondLst>
                                        </p:cTn>
                                        <p:tgtEl>
                                          <p:spTgt spid="2"/>
                                        </p:tgtEl>
                                        <p:attrNameLst>
                                          <p:attrName>r</p:attrName>
                                        </p:attrNameLst>
                                      </p:cBhvr>
                                    </p:animRot>
                                    <p:animRot by="1500000">
                                      <p:cBhvr>
                                        <p:cTn id="39" dur="125" fill="hold">
                                          <p:stCondLst>
                                            <p:cond delay="375"/>
                                          </p:stCondLst>
                                        </p:cTn>
                                        <p:tgtEl>
                                          <p:spTgt spid="2"/>
                                        </p:tgtEl>
                                        <p:attrNameLst>
                                          <p:attrName>r</p:attrName>
                                        </p:attrNameLst>
                                      </p:cBhvr>
                                    </p:animRot>
                                  </p:childTnLst>
                                </p:cTn>
                              </p:par>
                            </p:childTnLst>
                          </p:cTn>
                        </p:par>
                        <p:par>
                          <p:cTn id="40" fill="hold">
                            <p:stCondLst>
                              <p:cond delay="9500"/>
                            </p:stCondLst>
                            <p:childTnLst>
                              <p:par>
                                <p:cTn id="41" presetID="1" presetClass="mediacall" presetSubtype="0" fill="hold" nodeType="afterEffect">
                                  <p:stCondLst>
                                    <p:cond delay="0"/>
                                  </p:stCondLst>
                                  <p:childTnLst>
                                    <p:cmd type="call" cmd="playFrom(0.0)">
                                      <p:cBhvr>
                                        <p:cTn id="42" dur="1" fill="hold"/>
                                        <p:tgtEl>
                                          <p:spTgt spid="6"/>
                                        </p:tgtEl>
                                      </p:cBhvr>
                                    </p:cmd>
                                  </p:childTnLst>
                                </p:cTn>
                              </p:par>
                            </p:childTnLst>
                          </p:cTn>
                        </p:par>
                        <p:par>
                          <p:cTn id="43" fill="hold">
                            <p:stCondLst>
                              <p:cond delay="9500"/>
                            </p:stCondLst>
                            <p:childTnLst>
                              <p:par>
                                <p:cTn id="44" presetID="6" presetClass="entr" presetSubtype="16"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par>
                          <p:cTn id="47" fill="hold">
                            <p:stCondLst>
                              <p:cond delay="11500"/>
                            </p:stCondLst>
                            <p:childTnLst>
                              <p:par>
                                <p:cTn id="48" presetID="8" presetClass="emph" presetSubtype="0" fill="hold" nodeType="afterEffect">
                                  <p:stCondLst>
                                    <p:cond delay="0"/>
                                  </p:stCondLst>
                                  <p:childTnLst>
                                    <p:animRot by="21600000">
                                      <p:cBhvr>
                                        <p:cTn id="49" dur="2000" fill="hold"/>
                                        <p:tgtEl>
                                          <p:spTgt spid="7"/>
                                        </p:tgtEl>
                                        <p:attrNameLst>
                                          <p:attrName>r</p:attrName>
                                        </p:attrNameLst>
                                      </p:cBhvr>
                                    </p:animRot>
                                  </p:childTnLst>
                                </p:cTn>
                              </p:par>
                              <p:par>
                                <p:cTn id="50" presetID="6" presetClass="entr" presetSubtype="16"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par>
                                <p:cTn id="53" presetID="32" presetClass="emph" presetSubtype="0" fill="hold" nodeType="withEffect">
                                  <p:stCondLst>
                                    <p:cond delay="0"/>
                                  </p:stCondLst>
                                  <p:childTnLst>
                                    <p:animRot by="120000">
                                      <p:cBhvr>
                                        <p:cTn id="54" dur="100" fill="hold">
                                          <p:stCondLst>
                                            <p:cond delay="0"/>
                                          </p:stCondLst>
                                        </p:cTn>
                                        <p:tgtEl>
                                          <p:spTgt spid="8"/>
                                        </p:tgtEl>
                                        <p:attrNameLst>
                                          <p:attrName>r</p:attrName>
                                        </p:attrNameLst>
                                      </p:cBhvr>
                                    </p:animRot>
                                    <p:animRot by="-240000">
                                      <p:cBhvr>
                                        <p:cTn id="55" dur="200" fill="hold">
                                          <p:stCondLst>
                                            <p:cond delay="200"/>
                                          </p:stCondLst>
                                        </p:cTn>
                                        <p:tgtEl>
                                          <p:spTgt spid="8"/>
                                        </p:tgtEl>
                                        <p:attrNameLst>
                                          <p:attrName>r</p:attrName>
                                        </p:attrNameLst>
                                      </p:cBhvr>
                                    </p:animRot>
                                    <p:animRot by="240000">
                                      <p:cBhvr>
                                        <p:cTn id="56" dur="200" fill="hold">
                                          <p:stCondLst>
                                            <p:cond delay="400"/>
                                          </p:stCondLst>
                                        </p:cTn>
                                        <p:tgtEl>
                                          <p:spTgt spid="8"/>
                                        </p:tgtEl>
                                        <p:attrNameLst>
                                          <p:attrName>r</p:attrName>
                                        </p:attrNameLst>
                                      </p:cBhvr>
                                    </p:animRot>
                                    <p:animRot by="-240000">
                                      <p:cBhvr>
                                        <p:cTn id="57" dur="200" fill="hold">
                                          <p:stCondLst>
                                            <p:cond delay="600"/>
                                          </p:stCondLst>
                                        </p:cTn>
                                        <p:tgtEl>
                                          <p:spTgt spid="8"/>
                                        </p:tgtEl>
                                        <p:attrNameLst>
                                          <p:attrName>r</p:attrName>
                                        </p:attrNameLst>
                                      </p:cBhvr>
                                    </p:animRot>
                                    <p:animRot by="120000">
                                      <p:cBhvr>
                                        <p:cTn id="5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fill="hold" display="0">
                  <p:stCondLst>
                    <p:cond delay="indefinite"/>
                  </p:stCondLst>
                  <p:endCondLst>
                    <p:cond evt="onStopAudio" delay="0">
                      <p:tgtEl>
                        <p:sldTgt/>
                      </p:tgtEl>
                    </p:cond>
                  </p:endCondLst>
                </p:cTn>
                <p:tgtEl>
                  <p:spTgt spid="6"/>
                </p:tgtEl>
              </p:cMediaNode>
            </p:audio>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03700" y="2452180"/>
            <a:ext cx="5628464" cy="1846659"/>
          </a:xfrm>
          <a:prstGeom prst="rect">
            <a:avLst/>
          </a:prstGeom>
          <a:solidFill>
            <a:schemeClr val="bg1"/>
          </a:solidFill>
        </p:spPr>
        <p:txBody>
          <a:bodyPr wrap="none" lIns="91440" tIns="45720" rIns="91440" bIns="45720">
            <a:spAutoFit/>
          </a:bodyPr>
          <a:lstStyle/>
          <a:p>
            <a:pPr algn="ctr"/>
            <a:r>
              <a:rPr lang="it-IT" sz="5400" b="1" dirty="0" smtClean="0">
                <a:ln w="22225">
                  <a:solidFill>
                    <a:schemeClr val="accent2"/>
                  </a:solidFill>
                  <a:prstDash val="solid"/>
                </a:ln>
                <a:solidFill>
                  <a:schemeClr val="accent2">
                    <a:lumMod val="40000"/>
                    <a:lumOff val="60000"/>
                  </a:schemeClr>
                </a:solidFill>
              </a:rPr>
              <a:t>Margherita Calvo</a:t>
            </a:r>
          </a:p>
          <a:p>
            <a:pPr algn="ctr"/>
            <a:r>
              <a:rPr lang="it-IT" sz="5400" b="1" cap="none" spc="0" smtClean="0">
                <a:ln w="22225">
                  <a:solidFill>
                    <a:schemeClr val="accent2"/>
                  </a:solidFill>
                  <a:prstDash val="solid"/>
                </a:ln>
                <a:solidFill>
                  <a:schemeClr val="accent2">
                    <a:lumMod val="40000"/>
                    <a:lumOff val="60000"/>
                  </a:schemeClr>
                </a:solidFill>
                <a:effectLst/>
              </a:rPr>
              <a:t>1</a:t>
            </a:r>
            <a:r>
              <a:rPr lang="it-IT" sz="6000" b="1" cap="none" spc="0" smtClean="0">
                <a:ln w="22225">
                  <a:solidFill>
                    <a:schemeClr val="accent2"/>
                  </a:solidFill>
                  <a:prstDash val="solid"/>
                </a:ln>
                <a:solidFill>
                  <a:schemeClr val="accent2">
                    <a:lumMod val="40000"/>
                    <a:lumOff val="60000"/>
                  </a:schemeClr>
                </a:solidFill>
                <a:effectLst/>
              </a:rPr>
              <a:t>^c</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7" name="Cuore 6"/>
          <p:cNvSpPr/>
          <p:nvPr/>
        </p:nvSpPr>
        <p:spPr>
          <a:xfrm>
            <a:off x="515155" y="760060"/>
            <a:ext cx="1764406" cy="121061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uore 7"/>
          <p:cNvSpPr/>
          <p:nvPr/>
        </p:nvSpPr>
        <p:spPr>
          <a:xfrm>
            <a:off x="6928834" y="4803820"/>
            <a:ext cx="1996226" cy="1365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7617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par>
                          <p:cTn id="17" fill="hold">
                            <p:stCondLst>
                              <p:cond delay="235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850"/>
                            </p:stCondLst>
                            <p:childTnLst>
                              <p:par>
                                <p:cTn id="23" presetID="32" presetClass="emph" presetSubtype="0" fill="hold" grpId="1" nodeType="after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32" presetClass="emph" presetSubtype="0" fill="hold" grpId="1"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64113" y="1561614"/>
            <a:ext cx="7925546" cy="3170099"/>
          </a:xfrm>
          <a:prstGeom prst="rect">
            <a:avLst/>
          </a:prstGeom>
          <a:noFill/>
        </p:spPr>
        <p:txBody>
          <a:bodyPr wrap="square" lIns="91440" tIns="45720" rIns="91440" bIns="45720">
            <a:spAutoFit/>
          </a:bodyPr>
          <a:lstStyle/>
          <a:p>
            <a:pPr algn="ctr"/>
            <a:r>
              <a:rPr lang="it-IT" sz="4000" b="1" dirty="0" smtClean="0">
                <a:ln w="22225">
                  <a:solidFill>
                    <a:schemeClr val="accent2"/>
                  </a:solidFill>
                  <a:prstDash val="solid"/>
                </a:ln>
                <a:solidFill>
                  <a:schemeClr val="accent2">
                    <a:lumMod val="40000"/>
                    <a:lumOff val="60000"/>
                  </a:schemeClr>
                </a:solidFill>
              </a:rPr>
              <a:t>Abbiamo visitato  molti luoghi:</a:t>
            </a:r>
          </a:p>
          <a:p>
            <a:pPr marL="571500" indent="-571500" algn="ctr">
              <a:buFont typeface="Arial" panose="020B0604020202020204" pitchFamily="34" charset="0"/>
              <a:buChar char="•"/>
            </a:pPr>
            <a:r>
              <a:rPr lang="it-IT" sz="4000" b="1" cap="none" spc="0" dirty="0" smtClean="0">
                <a:ln w="22225">
                  <a:solidFill>
                    <a:schemeClr val="accent2"/>
                  </a:solidFill>
                  <a:prstDash val="solid"/>
                </a:ln>
                <a:solidFill>
                  <a:schemeClr val="accent2">
                    <a:lumMod val="40000"/>
                    <a:lumOff val="60000"/>
                  </a:schemeClr>
                </a:solidFill>
                <a:effectLst/>
              </a:rPr>
              <a:t>La cattedrale</a:t>
            </a:r>
          </a:p>
          <a:p>
            <a:pPr marL="1485900" lvl="2" indent="-571500" algn="ctr">
              <a:buFont typeface="Arial" panose="020B0604020202020204" pitchFamily="34" charset="0"/>
              <a:buChar char="•"/>
            </a:pPr>
            <a:r>
              <a:rPr lang="it-IT" sz="4000" b="1" dirty="0" smtClean="0">
                <a:ln w="22225">
                  <a:solidFill>
                    <a:schemeClr val="accent2"/>
                  </a:solidFill>
                  <a:prstDash val="solid"/>
                </a:ln>
                <a:solidFill>
                  <a:schemeClr val="accent2">
                    <a:lumMod val="40000"/>
                    <a:lumOff val="60000"/>
                  </a:schemeClr>
                </a:solidFill>
              </a:rPr>
              <a:t> Le terme </a:t>
            </a:r>
            <a:r>
              <a:rPr lang="it-IT" sz="4000" b="1" dirty="0" err="1" smtClean="0">
                <a:ln w="22225">
                  <a:solidFill>
                    <a:schemeClr val="accent2"/>
                  </a:solidFill>
                  <a:prstDash val="solid"/>
                </a:ln>
                <a:solidFill>
                  <a:schemeClr val="accent2">
                    <a:lumMod val="40000"/>
                    <a:lumOff val="60000"/>
                  </a:schemeClr>
                </a:solidFill>
              </a:rPr>
              <a:t>achilleane</a:t>
            </a:r>
            <a:endParaRPr lang="it-IT" sz="4000" b="1" dirty="0" smtClean="0">
              <a:ln w="22225">
                <a:solidFill>
                  <a:schemeClr val="accent2"/>
                </a:solidFill>
                <a:prstDash val="solid"/>
              </a:ln>
              <a:solidFill>
                <a:schemeClr val="accent2">
                  <a:lumMod val="40000"/>
                  <a:lumOff val="60000"/>
                </a:schemeClr>
              </a:solidFill>
            </a:endParaRPr>
          </a:p>
          <a:p>
            <a:pPr marL="571500" indent="-571500" algn="ctr">
              <a:buFont typeface="Arial" panose="020B0604020202020204" pitchFamily="34" charset="0"/>
              <a:buChar char="•"/>
            </a:pPr>
            <a:r>
              <a:rPr lang="it-IT" sz="4000" b="1" cap="none" spc="0" dirty="0" smtClean="0">
                <a:ln w="22225">
                  <a:solidFill>
                    <a:schemeClr val="accent2"/>
                  </a:solidFill>
                  <a:prstDash val="solid"/>
                </a:ln>
                <a:solidFill>
                  <a:schemeClr val="accent2">
                    <a:lumMod val="40000"/>
                    <a:lumOff val="60000"/>
                  </a:schemeClr>
                </a:solidFill>
                <a:effectLst/>
              </a:rPr>
              <a:t>Il teatro greco-romano</a:t>
            </a:r>
          </a:p>
          <a:p>
            <a:pPr marL="571500" indent="-571500" algn="ctr">
              <a:buFont typeface="Arial" panose="020B0604020202020204" pitchFamily="34" charset="0"/>
              <a:buChar char="•"/>
            </a:pPr>
            <a:r>
              <a:rPr lang="it-IT" sz="4000" b="1" dirty="0" smtClean="0">
                <a:ln w="22225">
                  <a:solidFill>
                    <a:schemeClr val="accent2"/>
                  </a:solidFill>
                  <a:prstDash val="solid"/>
                </a:ln>
                <a:solidFill>
                  <a:schemeClr val="accent2">
                    <a:lumMod val="40000"/>
                    <a:lumOff val="60000"/>
                  </a:schemeClr>
                </a:solidFill>
              </a:rPr>
              <a:t>L’anfiteatro romano</a:t>
            </a:r>
            <a:endParaRPr lang="it-IT" sz="4000" b="1" cap="none" spc="0" dirty="0">
              <a:ln w="22225">
                <a:solidFill>
                  <a:schemeClr val="accent2"/>
                </a:solidFill>
                <a:prstDash val="solid"/>
              </a:ln>
              <a:solidFill>
                <a:schemeClr val="accent2">
                  <a:lumMod val="40000"/>
                  <a:lumOff val="60000"/>
                </a:schemeClr>
              </a:solidFill>
              <a:effectLst/>
            </a:endParaRPr>
          </a:p>
        </p:txBody>
      </p:sp>
      <p:pic>
        <p:nvPicPr>
          <p:cNvPr id="3"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09386" y="136302"/>
            <a:ext cx="609600" cy="609600"/>
          </a:xfrm>
          <a:prstGeom prst="rect">
            <a:avLst/>
          </a:prstGeom>
        </p:spPr>
      </p:pic>
    </p:spTree>
    <p:extLst>
      <p:ext uri="{BB962C8B-B14F-4D97-AF65-F5344CB8AC3E}">
        <p14:creationId xmlns:p14="http://schemas.microsoft.com/office/powerpoint/2010/main" val="2860648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8881" y="770044"/>
            <a:ext cx="10571179" cy="2554545"/>
          </a:xfrm>
          <a:prstGeom prst="rect">
            <a:avLst/>
          </a:prstGeom>
          <a:noFill/>
        </p:spPr>
        <p:txBody>
          <a:bodyPr wrap="square" lIns="91440" tIns="45720" rIns="91440" bIns="45720">
            <a:spAutoFit/>
          </a:bodyPr>
          <a:lstStyle/>
          <a:p>
            <a:pPr algn="ctr"/>
            <a:r>
              <a:rPr lang="it-IT" sz="3200" b="1" cap="none" spc="0" dirty="0" smtClean="0">
                <a:ln w="22225">
                  <a:solidFill>
                    <a:schemeClr val="accent2"/>
                  </a:solidFill>
                  <a:prstDash val="solid"/>
                </a:ln>
                <a:solidFill>
                  <a:schemeClr val="accent2">
                    <a:lumMod val="40000"/>
                    <a:lumOff val="60000"/>
                  </a:schemeClr>
                </a:solidFill>
                <a:effectLst/>
              </a:rPr>
              <a:t>La Cattedrale:</a:t>
            </a:r>
          </a:p>
          <a:p>
            <a:pPr algn="ctr"/>
            <a:r>
              <a:rPr lang="it-IT" sz="3200" b="1" dirty="0" smtClean="0">
                <a:ln w="22225">
                  <a:solidFill>
                    <a:schemeClr val="accent2"/>
                  </a:solidFill>
                  <a:prstDash val="solid"/>
                </a:ln>
                <a:solidFill>
                  <a:schemeClr val="accent2">
                    <a:lumMod val="40000"/>
                    <a:lumOff val="60000"/>
                  </a:schemeClr>
                </a:solidFill>
              </a:rPr>
              <a:t>fu realizzata dai normanni nel 1094,</a:t>
            </a:r>
          </a:p>
          <a:p>
            <a:pPr algn="ctr"/>
            <a:r>
              <a:rPr lang="it-IT" sz="3200" b="1" dirty="0">
                <a:ln w="22225">
                  <a:solidFill>
                    <a:schemeClr val="accent2"/>
                  </a:solidFill>
                  <a:prstDash val="solid"/>
                </a:ln>
                <a:solidFill>
                  <a:schemeClr val="accent2">
                    <a:lumMod val="40000"/>
                    <a:lumOff val="60000"/>
                  </a:schemeClr>
                </a:solidFill>
              </a:rPr>
              <a:t>v</a:t>
            </a:r>
            <a:r>
              <a:rPr lang="it-IT" sz="3200" b="1" cap="none" spc="0" dirty="0" smtClean="0">
                <a:ln w="22225">
                  <a:solidFill>
                    <a:schemeClr val="accent2"/>
                  </a:solidFill>
                  <a:prstDash val="solid"/>
                </a:ln>
                <a:solidFill>
                  <a:schemeClr val="accent2">
                    <a:lumMod val="40000"/>
                    <a:lumOff val="60000"/>
                  </a:schemeClr>
                </a:solidFill>
                <a:effectLst/>
              </a:rPr>
              <a:t>enne ricostruita nel 1693 in seguito al crollo del campanile sulla navata centrale, ma questa volta venne ricostruita in stile barocco.</a:t>
            </a:r>
          </a:p>
        </p:txBody>
      </p:sp>
      <p:pic>
        <p:nvPicPr>
          <p:cNvPr id="1026" name="Picture 2" descr="Risultati immagini per cattedral edi cata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740" y="3424282"/>
            <a:ext cx="5879935" cy="3112997"/>
          </a:xfrm>
          <a:prstGeom prst="rect">
            <a:avLst/>
          </a:prstGeom>
          <a:noFill/>
          <a:extLst>
            <a:ext uri="{909E8E84-426E-40DD-AFC4-6F175D3DCCD1}">
              <a14:hiddenFill xmlns:a14="http://schemas.microsoft.com/office/drawing/2010/main">
                <a:solidFill>
                  <a:srgbClr val="FFFFFF"/>
                </a:solidFill>
              </a14:hiddenFill>
            </a:ext>
          </a:extLst>
        </p:spPr>
      </p:pic>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16214" y="465244"/>
            <a:ext cx="609600" cy="609600"/>
          </a:xfrm>
          <a:prstGeom prst="rect">
            <a:avLst/>
          </a:prstGeom>
        </p:spPr>
      </p:pic>
    </p:spTree>
    <p:extLst>
      <p:ext uri="{BB962C8B-B14F-4D97-AF65-F5344CB8AC3E}">
        <p14:creationId xmlns:p14="http://schemas.microsoft.com/office/powerpoint/2010/main" val="97419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par>
                          <p:cTn id="12" fill="hold">
                            <p:stCondLst>
                              <p:cond delay="4000"/>
                            </p:stCondLst>
                            <p:childTnLst>
                              <p:par>
                                <p:cTn id="13" presetID="1" presetClass="mediacall" presetSubtype="0" fill="hold" nodeType="after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7137" y="360613"/>
            <a:ext cx="4462160" cy="2554545"/>
          </a:xfrm>
          <a:prstGeom prst="rect">
            <a:avLst/>
          </a:prstGeom>
          <a:noFill/>
        </p:spPr>
        <p:txBody>
          <a:bodyPr wrap="square" lIns="91440" tIns="45720" rIns="91440" bIns="45720">
            <a:spAutoFit/>
          </a:bodyPr>
          <a:lstStyle/>
          <a:p>
            <a:pPr algn="ctr"/>
            <a:r>
              <a:rPr lang="it-IT" sz="3200" b="1" cap="none" spc="0" dirty="0" smtClean="0">
                <a:ln w="22225">
                  <a:solidFill>
                    <a:schemeClr val="accent2"/>
                  </a:solidFill>
                  <a:prstDash val="solid"/>
                </a:ln>
                <a:solidFill>
                  <a:schemeClr val="accent2">
                    <a:lumMod val="40000"/>
                    <a:lumOff val="60000"/>
                  </a:schemeClr>
                </a:solidFill>
                <a:effectLst/>
              </a:rPr>
              <a:t>In sacrestia abbiamo osservato un dipinto che raffigura la colata lavica che distrusse il campanile</a:t>
            </a:r>
            <a:endParaRPr lang="it-IT" sz="3200" b="1" cap="none" spc="0" dirty="0">
              <a:ln w="22225">
                <a:solidFill>
                  <a:schemeClr val="accent2"/>
                </a:solidFill>
                <a:prstDash val="solid"/>
              </a:ln>
              <a:solidFill>
                <a:schemeClr val="accent2">
                  <a:lumMod val="40000"/>
                  <a:lumOff val="60000"/>
                </a:schemeClr>
              </a:solidFill>
              <a:effectLst/>
            </a:endParaRPr>
          </a:p>
        </p:txBody>
      </p:sp>
      <p:pic>
        <p:nvPicPr>
          <p:cNvPr id="3" name="Immagine 2"/>
          <p:cNvPicPr>
            <a:picLocks noChangeAspect="1"/>
          </p:cNvPicPr>
          <p:nvPr/>
        </p:nvPicPr>
        <p:blipFill rotWithShape="1">
          <a:blip r:embed="rId4" cstate="print">
            <a:extLst>
              <a:ext uri="{28A0092B-C50C-407E-A947-70E740481C1C}">
                <a14:useLocalDpi xmlns:a14="http://schemas.microsoft.com/office/drawing/2010/main" val="0"/>
              </a:ext>
            </a:extLst>
          </a:blip>
          <a:srcRect l="16403" t="16467" r="-951" b="16655"/>
          <a:stretch/>
        </p:blipFill>
        <p:spPr>
          <a:xfrm>
            <a:off x="5540992" y="360613"/>
            <a:ext cx="3916250" cy="2323348"/>
          </a:xfrm>
          <a:prstGeom prst="rect">
            <a:avLst/>
          </a:prstGeom>
        </p:spPr>
      </p:pic>
      <p:cxnSp>
        <p:nvCxnSpPr>
          <p:cNvPr id="5" name="Connettore 2 4"/>
          <p:cNvCxnSpPr/>
          <p:nvPr/>
        </p:nvCxnSpPr>
        <p:spPr>
          <a:xfrm flipV="1">
            <a:off x="4476466" y="941696"/>
            <a:ext cx="928047" cy="13647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301175" y="3677018"/>
            <a:ext cx="4134083" cy="3046988"/>
          </a:xfrm>
          <a:prstGeom prst="rect">
            <a:avLst/>
          </a:prstGeom>
          <a:noFill/>
        </p:spPr>
        <p:txBody>
          <a:bodyPr wrap="square" lIns="91440" tIns="45720" rIns="91440" bIns="45720">
            <a:spAutoFit/>
          </a:bodyPr>
          <a:lstStyle/>
          <a:p>
            <a:pPr algn="ctr"/>
            <a:r>
              <a:rPr lang="it-IT" sz="3200" b="1" dirty="0" smtClean="0">
                <a:ln w="22225">
                  <a:solidFill>
                    <a:schemeClr val="accent2"/>
                  </a:solidFill>
                  <a:prstDash val="solid"/>
                </a:ln>
                <a:solidFill>
                  <a:schemeClr val="accent2">
                    <a:lumMod val="40000"/>
                    <a:lumOff val="60000"/>
                  </a:schemeClr>
                </a:solidFill>
              </a:rPr>
              <a:t>Nella cappella abbiamo visto i dipinti  che raffigurano il busto di Sant’Agata senza gioielli.</a:t>
            </a:r>
            <a:endParaRPr lang="it-IT" sz="3200" b="1" cap="none" spc="0" dirty="0">
              <a:ln w="22225">
                <a:solidFill>
                  <a:schemeClr val="accent2"/>
                </a:solidFill>
                <a:prstDash val="solid"/>
              </a:ln>
              <a:solidFill>
                <a:schemeClr val="accent2">
                  <a:lumMod val="40000"/>
                  <a:lumOff val="60000"/>
                </a:schemeClr>
              </a:solidFill>
              <a:effectLst/>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6198" y="3401522"/>
            <a:ext cx="3731044" cy="2798283"/>
          </a:xfrm>
          <a:prstGeom prst="rect">
            <a:avLst/>
          </a:prstGeom>
        </p:spPr>
      </p:pic>
      <p:cxnSp>
        <p:nvCxnSpPr>
          <p:cNvPr id="10" name="Connettore 2 9"/>
          <p:cNvCxnSpPr/>
          <p:nvPr/>
        </p:nvCxnSpPr>
        <p:spPr>
          <a:xfrm flipV="1">
            <a:off x="4148919" y="4531057"/>
            <a:ext cx="1392073" cy="4094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8659" y="636896"/>
            <a:ext cx="609600" cy="609600"/>
          </a:xfrm>
          <a:prstGeom prst="rect">
            <a:avLst/>
          </a:prstGeom>
        </p:spPr>
      </p:pic>
    </p:spTree>
    <p:extLst>
      <p:ext uri="{BB962C8B-B14F-4D97-AF65-F5344CB8AC3E}">
        <p14:creationId xmlns:p14="http://schemas.microsoft.com/office/powerpoint/2010/main" val="3349297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fill="hold" display="0">
                  <p:stCondLst>
                    <p:cond delay="indefinite"/>
                  </p:stCondLst>
                  <p:endCondLst>
                    <p:cond evt="onStopAudio" delay="0">
                      <p:tgtEl>
                        <p:sldTgt/>
                      </p:tgtEl>
                    </p:cond>
                  </p:endCondLst>
                </p:cTn>
                <p:tgtEl>
                  <p:spTgt spid="4"/>
                </p:tgtEl>
              </p:cMediaNode>
            </p:audio>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4199" y="292374"/>
            <a:ext cx="8176846" cy="1569660"/>
          </a:xfrm>
          <a:prstGeom prst="rect">
            <a:avLst/>
          </a:prstGeom>
          <a:noFill/>
        </p:spPr>
        <p:txBody>
          <a:bodyPr wrap="square" lIns="91440" tIns="45720" rIns="91440" bIns="45720">
            <a:spAutoFit/>
          </a:bodyPr>
          <a:lstStyle/>
          <a:p>
            <a:pPr algn="ctr"/>
            <a:r>
              <a:rPr lang="it-IT" sz="3200" b="1" dirty="0" smtClean="0">
                <a:ln w="22225">
                  <a:solidFill>
                    <a:schemeClr val="accent2"/>
                  </a:solidFill>
                  <a:prstDash val="solid"/>
                </a:ln>
                <a:solidFill>
                  <a:schemeClr val="accent2">
                    <a:lumMod val="40000"/>
                    <a:lumOff val="60000"/>
                  </a:schemeClr>
                </a:solidFill>
              </a:rPr>
              <a:t>Uscendo abbiamo osservato il corpo del cardinale </a:t>
            </a:r>
            <a:r>
              <a:rPr lang="it-IT" sz="3200" b="1" dirty="0" err="1" smtClean="0">
                <a:ln w="22225">
                  <a:solidFill>
                    <a:schemeClr val="accent2"/>
                  </a:solidFill>
                  <a:prstDash val="solid"/>
                </a:ln>
                <a:solidFill>
                  <a:schemeClr val="accent2">
                    <a:lumMod val="40000"/>
                    <a:lumOff val="60000"/>
                  </a:schemeClr>
                </a:solidFill>
              </a:rPr>
              <a:t>Dusmet</a:t>
            </a:r>
            <a:r>
              <a:rPr lang="it-IT" sz="3200" b="1" dirty="0" smtClean="0">
                <a:ln w="22225">
                  <a:solidFill>
                    <a:schemeClr val="accent2"/>
                  </a:solidFill>
                  <a:prstDash val="solid"/>
                </a:ln>
                <a:solidFill>
                  <a:schemeClr val="accent2">
                    <a:lumMod val="40000"/>
                    <a:lumOff val="60000"/>
                  </a:schemeClr>
                </a:solidFill>
              </a:rPr>
              <a:t> e la tomba di Vincenzo Bellini.</a:t>
            </a:r>
            <a:endParaRPr lang="it-IT" sz="3200" b="1" cap="none" spc="0" dirty="0">
              <a:ln w="22225">
                <a:solidFill>
                  <a:schemeClr val="accent2"/>
                </a:solidFill>
                <a:prstDash val="solid"/>
              </a:ln>
              <a:solidFill>
                <a:schemeClr val="accent2">
                  <a:lumMod val="40000"/>
                  <a:lumOff val="60000"/>
                </a:schemeClr>
              </a:solidFill>
              <a:effectLst/>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70" y="1431164"/>
            <a:ext cx="3679065" cy="2759299"/>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271" y="1521317"/>
            <a:ext cx="3782096" cy="2836572"/>
          </a:xfrm>
          <a:prstGeom prst="rect">
            <a:avLst/>
          </a:prstGeom>
        </p:spPr>
      </p:pic>
      <p:sp>
        <p:nvSpPr>
          <p:cNvPr id="7" name="Rettangolo 6"/>
          <p:cNvSpPr/>
          <p:nvPr/>
        </p:nvSpPr>
        <p:spPr>
          <a:xfrm>
            <a:off x="261870" y="5015076"/>
            <a:ext cx="4185966" cy="1323439"/>
          </a:xfrm>
          <a:prstGeom prst="rect">
            <a:avLst/>
          </a:prstGeom>
          <a:noFill/>
        </p:spPr>
        <p:txBody>
          <a:bodyPr wrap="square" lIns="91440" tIns="45720" rIns="91440" bIns="45720">
            <a:spAutoFit/>
          </a:bodyPr>
          <a:lstStyle/>
          <a:p>
            <a:pPr algn="ctr"/>
            <a:r>
              <a:rPr lang="it-IT" sz="2000" b="1" dirty="0" smtClean="0">
                <a:ln w="22225">
                  <a:solidFill>
                    <a:schemeClr val="accent2"/>
                  </a:solidFill>
                  <a:prstDash val="solid"/>
                </a:ln>
                <a:solidFill>
                  <a:schemeClr val="accent2">
                    <a:lumMod val="40000"/>
                    <a:lumOff val="60000"/>
                  </a:schemeClr>
                </a:solidFill>
              </a:rPr>
              <a:t>Vincenzo Bellini nasce nel 1801 e muore nel 1835, ma il suo corpo viene riportato a Catania solo nel 1876</a:t>
            </a:r>
            <a:endParaRPr lang="it-IT" sz="2000" b="1" cap="none" spc="0" dirty="0">
              <a:ln w="22225">
                <a:solidFill>
                  <a:schemeClr val="accent2"/>
                </a:solidFill>
                <a:prstDash val="solid"/>
              </a:ln>
              <a:solidFill>
                <a:schemeClr val="accent2">
                  <a:lumMod val="40000"/>
                  <a:lumOff val="60000"/>
                </a:schemeClr>
              </a:solidFill>
              <a:effectLst/>
            </a:endParaRPr>
          </a:p>
        </p:txBody>
      </p:sp>
      <p:sp>
        <p:nvSpPr>
          <p:cNvPr id="8" name="Rettangolo 7"/>
          <p:cNvSpPr/>
          <p:nvPr/>
        </p:nvSpPr>
        <p:spPr>
          <a:xfrm>
            <a:off x="5692377" y="5015076"/>
            <a:ext cx="3837990" cy="1015663"/>
          </a:xfrm>
          <a:prstGeom prst="rect">
            <a:avLst/>
          </a:prstGeom>
          <a:noFill/>
        </p:spPr>
        <p:txBody>
          <a:bodyPr wrap="square" lIns="91440" tIns="45720" rIns="91440" bIns="45720">
            <a:spAutoFit/>
          </a:bodyPr>
          <a:lstStyle/>
          <a:p>
            <a:pPr algn="ctr"/>
            <a:r>
              <a:rPr lang="it-IT" sz="2000" b="1" cap="none" spc="0" dirty="0" smtClean="0">
                <a:ln w="22225">
                  <a:solidFill>
                    <a:schemeClr val="accent2"/>
                  </a:solidFill>
                  <a:prstDash val="solid"/>
                </a:ln>
                <a:solidFill>
                  <a:schemeClr val="accent2">
                    <a:lumMod val="40000"/>
                    <a:lumOff val="60000"/>
                  </a:schemeClr>
                </a:solidFill>
                <a:effectLst/>
              </a:rPr>
              <a:t>Venne beatificato nel 1982,lui tolse alla chiesa per dare ai poveri.</a:t>
            </a:r>
            <a:endParaRPr lang="it-IT" sz="2000" b="1" cap="none" spc="0" dirty="0">
              <a:ln w="22225">
                <a:solidFill>
                  <a:schemeClr val="accent2"/>
                </a:solidFill>
                <a:prstDash val="solid"/>
              </a:ln>
              <a:solidFill>
                <a:schemeClr val="accent2">
                  <a:lumMod val="40000"/>
                  <a:lumOff val="60000"/>
                </a:schemeClr>
              </a:solidFill>
              <a:effectLst/>
            </a:endParaRPr>
          </a:p>
        </p:txBody>
      </p:sp>
      <p:cxnSp>
        <p:nvCxnSpPr>
          <p:cNvPr id="10" name="Connettore 1 9"/>
          <p:cNvCxnSpPr/>
          <p:nvPr/>
        </p:nvCxnSpPr>
        <p:spPr>
          <a:xfrm>
            <a:off x="3966693" y="3052293"/>
            <a:ext cx="481143" cy="6825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4185634" y="3747752"/>
            <a:ext cx="262202" cy="11204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H="1">
            <a:off x="5241701" y="3052293"/>
            <a:ext cx="450676" cy="113817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5241701" y="4190463"/>
            <a:ext cx="506901" cy="8246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20023" y="467604"/>
            <a:ext cx="609600" cy="609600"/>
          </a:xfrm>
          <a:prstGeom prst="rect">
            <a:avLst/>
          </a:prstGeom>
        </p:spPr>
      </p:pic>
    </p:spTree>
    <p:extLst>
      <p:ext uri="{BB962C8B-B14F-4D97-AF65-F5344CB8AC3E}">
        <p14:creationId xmlns:p14="http://schemas.microsoft.com/office/powerpoint/2010/main" val="4166767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6" presetClass="entr" presetSubtype="16"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par>
                          <p:cTn id="35" fill="hold">
                            <p:stCondLst>
                              <p:cond delay="7000"/>
                            </p:stCondLst>
                            <p:childTnLst>
                              <p:par>
                                <p:cTn id="36" presetID="42"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1" presetClass="mediacall" presetSubtype="0" fill="hold" nodeType="afterEffect">
                                  <p:stCondLst>
                                    <p:cond delay="0"/>
                                  </p:stCondLst>
                                  <p:childTnLst>
                                    <p:cmd type="call" cmd="playFrom(0.0)">
                                      <p:cBhvr>
                                        <p:cTn id="5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fill="hold" display="0">
                  <p:stCondLst>
                    <p:cond delay="indefinite"/>
                  </p:stCondLst>
                  <p:endCondLst>
                    <p:cond evt="onStopAudio" delay="0">
                      <p:tgtEl>
                        <p:sldTgt/>
                      </p:tgtEl>
                    </p:cond>
                  </p:endCondLst>
                </p:cTn>
                <p:tgtEl>
                  <p:spTgt spid="3"/>
                </p:tgtEl>
              </p:cMediaNode>
            </p:audio>
          </p:childTnLst>
        </p:cTn>
      </p:par>
    </p:tnLst>
    <p:bldLst>
      <p:bldP spid="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0464" y="206062"/>
            <a:ext cx="7482624" cy="3539430"/>
          </a:xfrm>
          <a:prstGeom prst="rect">
            <a:avLst/>
          </a:prstGeom>
          <a:noFill/>
        </p:spPr>
        <p:txBody>
          <a:bodyPr wrap="square" lIns="91440" tIns="45720" rIns="91440" bIns="45720">
            <a:spAutoFit/>
          </a:bodyPr>
          <a:lstStyle/>
          <a:p>
            <a:pPr algn="ctr"/>
            <a:r>
              <a:rPr lang="it-IT" sz="2800" b="1" cap="none" spc="0" dirty="0" smtClean="0">
                <a:ln w="22225">
                  <a:solidFill>
                    <a:schemeClr val="accent2"/>
                  </a:solidFill>
                  <a:prstDash val="solid"/>
                </a:ln>
                <a:solidFill>
                  <a:schemeClr val="accent2">
                    <a:lumMod val="40000"/>
                    <a:lumOff val="60000"/>
                  </a:schemeClr>
                </a:solidFill>
                <a:effectLst/>
              </a:rPr>
              <a:t>Le terme:</a:t>
            </a:r>
          </a:p>
          <a:p>
            <a:pPr algn="ctr"/>
            <a:r>
              <a:rPr lang="it-IT" sz="2800" b="1" dirty="0" smtClean="0">
                <a:ln w="22225">
                  <a:solidFill>
                    <a:schemeClr val="accent2"/>
                  </a:solidFill>
                  <a:prstDash val="solid"/>
                </a:ln>
                <a:solidFill>
                  <a:schemeClr val="accent2">
                    <a:lumMod val="40000"/>
                    <a:lumOff val="60000"/>
                  </a:schemeClr>
                </a:solidFill>
              </a:rPr>
              <a:t>Erano costituite da 4 stanze,</a:t>
            </a:r>
          </a:p>
          <a:p>
            <a:pPr marL="457200" indent="-457200" algn="ctr">
              <a:buFont typeface="Arial" panose="020B0604020202020204" pitchFamily="34" charset="0"/>
              <a:buChar char="•"/>
            </a:pPr>
            <a:r>
              <a:rPr lang="it-IT" sz="2800" b="1" cap="none" spc="0" dirty="0" err="1" smtClean="0">
                <a:ln w="22225">
                  <a:solidFill>
                    <a:schemeClr val="accent2"/>
                  </a:solidFill>
                  <a:prstDash val="solid"/>
                </a:ln>
                <a:solidFill>
                  <a:schemeClr val="accent2">
                    <a:lumMod val="40000"/>
                    <a:lumOff val="60000"/>
                  </a:schemeClr>
                </a:solidFill>
                <a:effectLst/>
              </a:rPr>
              <a:t>Caldarium</a:t>
            </a:r>
            <a:endParaRPr lang="it-IT" sz="2800" b="1" cap="none" spc="0" dirty="0" smtClean="0">
              <a:ln w="22225">
                <a:solidFill>
                  <a:schemeClr val="accent2"/>
                </a:solidFill>
                <a:prstDash val="solid"/>
              </a:ln>
              <a:solidFill>
                <a:schemeClr val="accent2">
                  <a:lumMod val="40000"/>
                  <a:lumOff val="60000"/>
                </a:schemeClr>
              </a:solidFill>
              <a:effectLst/>
            </a:endParaRPr>
          </a:p>
          <a:p>
            <a:pPr marL="457200" indent="-457200" algn="ctr">
              <a:buFont typeface="Arial" panose="020B0604020202020204" pitchFamily="34" charset="0"/>
              <a:buChar char="•"/>
            </a:pPr>
            <a:r>
              <a:rPr lang="it-IT" sz="2800" b="1" dirty="0" err="1" smtClean="0">
                <a:ln w="22225">
                  <a:solidFill>
                    <a:schemeClr val="accent2"/>
                  </a:solidFill>
                  <a:prstDash val="solid"/>
                </a:ln>
                <a:solidFill>
                  <a:schemeClr val="accent2">
                    <a:lumMod val="40000"/>
                    <a:lumOff val="60000"/>
                  </a:schemeClr>
                </a:solidFill>
              </a:rPr>
              <a:t>Tiepidarium</a:t>
            </a:r>
            <a:endParaRPr lang="it-IT" sz="2800" b="1" dirty="0" smtClean="0">
              <a:ln w="22225">
                <a:solidFill>
                  <a:schemeClr val="accent2"/>
                </a:solidFill>
                <a:prstDash val="solid"/>
              </a:ln>
              <a:solidFill>
                <a:schemeClr val="accent2">
                  <a:lumMod val="40000"/>
                  <a:lumOff val="60000"/>
                </a:schemeClr>
              </a:solidFill>
            </a:endParaRPr>
          </a:p>
          <a:p>
            <a:pPr marL="457200" indent="-457200" algn="ctr">
              <a:buFont typeface="Arial" panose="020B0604020202020204" pitchFamily="34" charset="0"/>
              <a:buChar char="•"/>
            </a:pPr>
            <a:r>
              <a:rPr lang="it-IT" sz="2800" b="1" cap="none" spc="0" dirty="0" err="1" smtClean="0">
                <a:ln w="22225">
                  <a:solidFill>
                    <a:schemeClr val="accent2"/>
                  </a:solidFill>
                  <a:prstDash val="solid"/>
                </a:ln>
                <a:solidFill>
                  <a:schemeClr val="accent2">
                    <a:lumMod val="40000"/>
                    <a:lumOff val="60000"/>
                  </a:schemeClr>
                </a:solidFill>
                <a:effectLst/>
              </a:rPr>
              <a:t>Sudazio</a:t>
            </a:r>
            <a:endParaRPr lang="it-IT" sz="2800" b="1" cap="none" spc="0" dirty="0" smtClean="0">
              <a:ln w="22225">
                <a:solidFill>
                  <a:schemeClr val="accent2"/>
                </a:solidFill>
                <a:prstDash val="solid"/>
              </a:ln>
              <a:solidFill>
                <a:schemeClr val="accent2">
                  <a:lumMod val="40000"/>
                  <a:lumOff val="60000"/>
                </a:schemeClr>
              </a:solidFill>
              <a:effectLst/>
            </a:endParaRPr>
          </a:p>
          <a:p>
            <a:pPr marL="457200" indent="-457200" algn="ctr">
              <a:buFont typeface="Arial" panose="020B0604020202020204" pitchFamily="34" charset="0"/>
              <a:buChar char="•"/>
            </a:pPr>
            <a:r>
              <a:rPr lang="it-IT" sz="2800" b="1" dirty="0" err="1" smtClean="0">
                <a:ln w="22225">
                  <a:solidFill>
                    <a:schemeClr val="accent2"/>
                  </a:solidFill>
                  <a:prstDash val="solid"/>
                </a:ln>
                <a:solidFill>
                  <a:schemeClr val="accent2">
                    <a:lumMod val="40000"/>
                    <a:lumOff val="60000"/>
                  </a:schemeClr>
                </a:solidFill>
              </a:rPr>
              <a:t>Frigidarium</a:t>
            </a:r>
            <a:r>
              <a:rPr lang="it-IT" sz="2800" b="1" dirty="0" smtClean="0">
                <a:ln w="22225">
                  <a:solidFill>
                    <a:schemeClr val="accent2"/>
                  </a:solidFill>
                  <a:prstDash val="solid"/>
                </a:ln>
                <a:solidFill>
                  <a:schemeClr val="accent2">
                    <a:lumMod val="40000"/>
                    <a:lumOff val="60000"/>
                  </a:schemeClr>
                </a:solidFill>
              </a:rPr>
              <a:t> </a:t>
            </a:r>
          </a:p>
          <a:p>
            <a:pPr algn="ctr"/>
            <a:r>
              <a:rPr lang="it-IT" sz="2800" b="1" cap="none" spc="0" dirty="0" smtClean="0">
                <a:ln w="22225">
                  <a:solidFill>
                    <a:schemeClr val="accent2"/>
                  </a:solidFill>
                  <a:prstDash val="solid"/>
                </a:ln>
                <a:solidFill>
                  <a:schemeClr val="accent2">
                    <a:lumMod val="40000"/>
                    <a:lumOff val="60000"/>
                  </a:schemeClr>
                </a:solidFill>
                <a:effectLst/>
              </a:rPr>
              <a:t>Il </a:t>
            </a:r>
            <a:r>
              <a:rPr lang="it-IT" sz="2800" b="1" cap="none" spc="0" dirty="0" err="1" smtClean="0">
                <a:ln w="22225">
                  <a:solidFill>
                    <a:schemeClr val="accent2"/>
                  </a:solidFill>
                  <a:prstDash val="solid"/>
                </a:ln>
                <a:solidFill>
                  <a:schemeClr val="accent2">
                    <a:lumMod val="40000"/>
                    <a:lumOff val="60000"/>
                  </a:schemeClr>
                </a:solidFill>
                <a:effectLst/>
              </a:rPr>
              <a:t>caldarium</a:t>
            </a:r>
            <a:r>
              <a:rPr lang="it-IT" sz="2800" b="1" cap="none" spc="0" dirty="0" smtClean="0">
                <a:ln w="22225">
                  <a:solidFill>
                    <a:schemeClr val="accent2"/>
                  </a:solidFill>
                  <a:prstDash val="solid"/>
                </a:ln>
                <a:solidFill>
                  <a:schemeClr val="accent2">
                    <a:lumMod val="40000"/>
                    <a:lumOff val="60000"/>
                  </a:schemeClr>
                </a:solidFill>
                <a:effectLst/>
              </a:rPr>
              <a:t> veniva riscaldato grazie a delle fornaci.</a:t>
            </a:r>
            <a:endParaRPr lang="it-IT" sz="2800" b="1" cap="none" spc="0" dirty="0">
              <a:ln w="22225">
                <a:solidFill>
                  <a:schemeClr val="accent2"/>
                </a:solidFill>
                <a:prstDash val="solid"/>
              </a:ln>
              <a:solidFill>
                <a:schemeClr val="accent2">
                  <a:lumMod val="40000"/>
                  <a:lumOff val="60000"/>
                </a:schemeClr>
              </a:solidFill>
              <a:effectLst/>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038" y="4415193"/>
            <a:ext cx="2867696" cy="2150772"/>
          </a:xfrm>
          <a:prstGeom prst="rect">
            <a:avLst/>
          </a:prstGeom>
        </p:spPr>
      </p:pic>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3421" y="4263867"/>
            <a:ext cx="3189667" cy="2392250"/>
          </a:xfrm>
          <a:prstGeom prst="rect">
            <a:avLst/>
          </a:prstGeom>
        </p:spPr>
      </p:pic>
      <p:cxnSp>
        <p:nvCxnSpPr>
          <p:cNvPr id="6" name="Connettore 2 5"/>
          <p:cNvCxnSpPr/>
          <p:nvPr/>
        </p:nvCxnSpPr>
        <p:spPr>
          <a:xfrm flipH="1">
            <a:off x="2756079" y="3374265"/>
            <a:ext cx="914400" cy="8896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859887" y="3387144"/>
            <a:ext cx="759854" cy="7083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09320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6"/>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8" presetClass="emph" presetSubtype="0" fill="hold" nodeType="withEffect">
                                  <p:stCondLst>
                                    <p:cond delay="0"/>
                                  </p:stCondLst>
                                  <p:childTnLst>
                                    <p:animRot by="21600000">
                                      <p:cBhvr>
                                        <p:cTn id="23" dur="2000" fill="hold"/>
                                        <p:tgtEl>
                                          <p:spTgt spid="8"/>
                                        </p:tgtEl>
                                        <p:attrNameLst>
                                          <p:attrName>r</p:attrName>
                                        </p:attrNameLst>
                                      </p:cBhvr>
                                    </p:animRo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par>
                          <p:cTn id="28" fill="hold">
                            <p:stCondLst>
                              <p:cond delay="4000"/>
                            </p:stCondLst>
                            <p:childTnLst>
                              <p:par>
                                <p:cTn id="29" presetID="32" presetClass="emph" presetSubtype="0" fill="hold" nodeType="afterEffect">
                                  <p:stCondLst>
                                    <p:cond delay="0"/>
                                  </p:stCondLst>
                                  <p:childTnLst>
                                    <p:animRot by="120000">
                                      <p:cBhvr>
                                        <p:cTn id="30" dur="100" fill="hold">
                                          <p:stCondLst>
                                            <p:cond delay="0"/>
                                          </p:stCondLst>
                                        </p:cTn>
                                        <p:tgtEl>
                                          <p:spTgt spid="3"/>
                                        </p:tgtEl>
                                        <p:attrNameLst>
                                          <p:attrName>r</p:attrName>
                                        </p:attrNameLst>
                                      </p:cBhvr>
                                    </p:animRot>
                                    <p:animRot by="-240000">
                                      <p:cBhvr>
                                        <p:cTn id="31" dur="200" fill="hold">
                                          <p:stCondLst>
                                            <p:cond delay="200"/>
                                          </p:stCondLst>
                                        </p:cTn>
                                        <p:tgtEl>
                                          <p:spTgt spid="3"/>
                                        </p:tgtEl>
                                        <p:attrNameLst>
                                          <p:attrName>r</p:attrName>
                                        </p:attrNameLst>
                                      </p:cBhvr>
                                    </p:animRot>
                                    <p:animRot by="240000">
                                      <p:cBhvr>
                                        <p:cTn id="32" dur="200" fill="hold">
                                          <p:stCondLst>
                                            <p:cond delay="400"/>
                                          </p:stCondLst>
                                        </p:cTn>
                                        <p:tgtEl>
                                          <p:spTgt spid="3"/>
                                        </p:tgtEl>
                                        <p:attrNameLst>
                                          <p:attrName>r</p:attrName>
                                        </p:attrNameLst>
                                      </p:cBhvr>
                                    </p:animRot>
                                    <p:animRot by="-240000">
                                      <p:cBhvr>
                                        <p:cTn id="33" dur="200" fill="hold">
                                          <p:stCondLst>
                                            <p:cond delay="600"/>
                                          </p:stCondLst>
                                        </p:cTn>
                                        <p:tgtEl>
                                          <p:spTgt spid="3"/>
                                        </p:tgtEl>
                                        <p:attrNameLst>
                                          <p:attrName>r</p:attrName>
                                        </p:attrNameLst>
                                      </p:cBhvr>
                                    </p:animRot>
                                    <p:animRot by="120000">
                                      <p:cBhvr>
                                        <p:cTn id="34" dur="200" fill="hold">
                                          <p:stCondLst>
                                            <p:cond delay="800"/>
                                          </p:stCondLst>
                                        </p:cTn>
                                        <p:tgtEl>
                                          <p:spTgt spid="3"/>
                                        </p:tgtEl>
                                        <p:attrNameLst>
                                          <p:attrName>r</p:attrName>
                                        </p:attrNameLst>
                                      </p:cBhvr>
                                    </p:animRot>
                                  </p:childTnLst>
                                </p:cTn>
                              </p:par>
                            </p:childTnLst>
                          </p:cTn>
                        </p:par>
                        <p:par>
                          <p:cTn id="35" fill="hold">
                            <p:stCondLst>
                              <p:cond delay="5000"/>
                            </p:stCondLst>
                            <p:childTnLst>
                              <p:par>
                                <p:cTn id="36" presetID="6"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ircle(in)">
                                      <p:cBhvr>
                                        <p:cTn id="38" dur="2000"/>
                                        <p:tgtEl>
                                          <p:spTgt spid="4"/>
                                        </p:tgtEl>
                                      </p:cBhvr>
                                    </p:animEffect>
                                  </p:childTnLst>
                                </p:cTn>
                              </p:par>
                            </p:childTnLst>
                          </p:cTn>
                        </p:par>
                        <p:par>
                          <p:cTn id="39" fill="hold">
                            <p:stCondLst>
                              <p:cond delay="7000"/>
                            </p:stCondLst>
                            <p:childTnLst>
                              <p:par>
                                <p:cTn id="40" presetID="32" presetClass="emph" presetSubtype="0" fill="hold" nodeType="afterEffect">
                                  <p:stCondLst>
                                    <p:cond delay="0"/>
                                  </p:stCondLst>
                                  <p:childTnLs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cTn>
                              </p:par>
                            </p:childTnLst>
                          </p:cTn>
                        </p:par>
                        <p:par>
                          <p:cTn id="46" fill="hold">
                            <p:stCondLst>
                              <p:cond delay="8000"/>
                            </p:stCondLst>
                            <p:childTnLst>
                              <p:par>
                                <p:cTn id="47" presetID="1" presetClass="mediacall" presetSubtype="0" fill="hold" nodeType="afterEffect">
                                  <p:stCondLst>
                                    <p:cond delay="0"/>
                                  </p:stCondLst>
                                  <p:childTnLst>
                                    <p:cmd type="call" cmd="playFrom(0.0)">
                                      <p:cBhvr>
                                        <p:cTn id="4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9"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7857" y="2904584"/>
            <a:ext cx="5017100" cy="1077218"/>
          </a:xfrm>
          <a:prstGeom prst="rect">
            <a:avLst/>
          </a:prstGeom>
          <a:noFill/>
        </p:spPr>
        <p:txBody>
          <a:bodyPr wrap="square" lIns="91440" tIns="45720" rIns="91440" bIns="45720">
            <a:spAutoFit/>
          </a:bodyPr>
          <a:lstStyle/>
          <a:p>
            <a:pPr algn="ctr"/>
            <a:r>
              <a:rPr lang="it-IT" sz="3200" b="1" cap="none" spc="0" dirty="0" smtClean="0">
                <a:ln w="22225">
                  <a:solidFill>
                    <a:schemeClr val="accent2"/>
                  </a:solidFill>
                  <a:prstDash val="solid"/>
                </a:ln>
                <a:solidFill>
                  <a:schemeClr val="accent2">
                    <a:lumMod val="40000"/>
                    <a:lumOff val="60000"/>
                  </a:schemeClr>
                </a:solidFill>
                <a:effectLst/>
              </a:rPr>
              <a:t>Abbiamo fatto una piccola pausa merenda.</a:t>
            </a:r>
            <a:endParaRPr lang="it-IT" sz="3200" b="1" cap="none" spc="0" dirty="0">
              <a:ln w="22225">
                <a:solidFill>
                  <a:schemeClr val="accent2"/>
                </a:solidFill>
                <a:prstDash val="solid"/>
              </a:ln>
              <a:solidFill>
                <a:schemeClr val="accent2">
                  <a:lumMod val="40000"/>
                  <a:lumOff val="60000"/>
                </a:schemeClr>
              </a:solidFill>
              <a:effectLst/>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46651">
            <a:off x="583843" y="350356"/>
            <a:ext cx="3365679" cy="2524259"/>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7727">
            <a:off x="5860115" y="542119"/>
            <a:ext cx="3451082" cy="2588312"/>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504" y="4086896"/>
            <a:ext cx="4513453" cy="2498221"/>
          </a:xfrm>
          <a:prstGeom prst="rect">
            <a:avLst/>
          </a:prstGeom>
        </p:spPr>
      </p:pic>
    </p:spTree>
    <p:extLst>
      <p:ext uri="{BB962C8B-B14F-4D97-AF65-F5344CB8AC3E}">
        <p14:creationId xmlns:p14="http://schemas.microsoft.com/office/powerpoint/2010/main" val="193954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par>
                          <p:cTn id="17" fill="hold">
                            <p:stCondLst>
                              <p:cond delay="3200"/>
                            </p:stCondLst>
                            <p:childTnLst>
                              <p:par>
                                <p:cTn id="18" presetID="6"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par>
                          <p:cTn id="21" fill="hold">
                            <p:stCondLst>
                              <p:cond delay="5200"/>
                            </p:stCondLst>
                            <p:childTnLst>
                              <p:par>
                                <p:cTn id="22" presetID="8" presetClass="emph" presetSubtype="0" fill="hold" nodeType="afterEffect">
                                  <p:stCondLst>
                                    <p:cond delay="0"/>
                                  </p:stCondLst>
                                  <p:childTnLst>
                                    <p:animRot by="21600000">
                                      <p:cBhvr>
                                        <p:cTn id="23" dur="2000" fill="hold"/>
                                        <p:tgtEl>
                                          <p:spTgt spid="3"/>
                                        </p:tgtEl>
                                        <p:attrNameLst>
                                          <p:attrName>r</p:attrName>
                                        </p:attrNameLst>
                                      </p:cBhvr>
                                    </p:animRot>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8" presetClass="emph" presetSubtype="0" fill="hold" nodeType="withEffect">
                                  <p:stCondLst>
                                    <p:cond delay="0"/>
                                  </p:stCondLst>
                                  <p:childTnLst>
                                    <p:animRot by="21600000">
                                      <p:cBhvr>
                                        <p:cTn id="28" dur="2000" fill="hold"/>
                                        <p:tgtEl>
                                          <p:spTgt spid="4"/>
                                        </p:tgtEl>
                                        <p:attrNameLst>
                                          <p:attrName>r</p:attrName>
                                        </p:attrNameLst>
                                      </p:cBhvr>
                                    </p:animRot>
                                  </p:childTnLst>
                                </p:cTn>
                              </p:par>
                            </p:childTnLst>
                          </p:cTn>
                        </p:par>
                        <p:par>
                          <p:cTn id="29" fill="hold">
                            <p:stCondLst>
                              <p:cond delay="7200"/>
                            </p:stCondLst>
                            <p:childTnLst>
                              <p:par>
                                <p:cTn id="30" presetID="6"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par>
                          <p:cTn id="33" fill="hold">
                            <p:stCondLst>
                              <p:cond delay="9200"/>
                            </p:stCondLst>
                            <p:childTnLst>
                              <p:par>
                                <p:cTn id="34" presetID="8" presetClass="emph" presetSubtype="0" fill="hold" nodeType="afterEffect">
                                  <p:stCondLst>
                                    <p:cond delay="0"/>
                                  </p:stCondLst>
                                  <p:childTnLst>
                                    <p:animRot by="21600000">
                                      <p:cBhvr>
                                        <p:cTn id="35"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56976" y="682580"/>
            <a:ext cx="4444590" cy="2585323"/>
          </a:xfrm>
          <a:prstGeom prst="rect">
            <a:avLst/>
          </a:prstGeom>
          <a:noFill/>
        </p:spPr>
        <p:txBody>
          <a:bodyPr wrap="square" lIns="91440" tIns="45720" rIns="91440" bIns="45720">
            <a:spAutoFit/>
          </a:bodyPr>
          <a:lstStyle/>
          <a:p>
            <a:pPr algn="ctr"/>
            <a:r>
              <a:rPr lang="it-IT" sz="5400" b="1" dirty="0" smtClean="0">
                <a:ln w="22225">
                  <a:solidFill>
                    <a:schemeClr val="accent2"/>
                  </a:solidFill>
                  <a:prstDash val="solid"/>
                </a:ln>
                <a:solidFill>
                  <a:schemeClr val="accent2">
                    <a:lumMod val="40000"/>
                    <a:lumOff val="60000"/>
                  </a:schemeClr>
                </a:solidFill>
              </a:rPr>
              <a:t>In cammino verso il teatro…</a:t>
            </a:r>
            <a:endParaRPr lang="it-IT" sz="5400" b="1" cap="none" spc="0" dirty="0">
              <a:ln w="22225">
                <a:solidFill>
                  <a:schemeClr val="accent2"/>
                </a:solidFill>
                <a:prstDash val="solid"/>
              </a:ln>
              <a:solidFill>
                <a:schemeClr val="accent2">
                  <a:lumMod val="40000"/>
                  <a:lumOff val="60000"/>
                </a:schemeClr>
              </a:solidFill>
              <a:effectLst/>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8993" y="3515931"/>
            <a:ext cx="3700252" cy="2575775"/>
          </a:xfrm>
          <a:prstGeom prst="rect">
            <a:avLst/>
          </a:prstGeom>
        </p:spPr>
      </p:pic>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652" y="229873"/>
            <a:ext cx="2625277" cy="1472825"/>
          </a:xfrm>
          <a:prstGeom prst="rect">
            <a:avLst/>
          </a:prstGeom>
        </p:spPr>
      </p:pic>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53341" y="661485"/>
            <a:ext cx="609600" cy="609600"/>
          </a:xfrm>
          <a:prstGeom prst="rect">
            <a:avLst/>
          </a:prstGeom>
        </p:spPr>
      </p:pic>
    </p:spTree>
    <p:extLst>
      <p:ext uri="{BB962C8B-B14F-4D97-AF65-F5344CB8AC3E}">
        <p14:creationId xmlns:p14="http://schemas.microsoft.com/office/powerpoint/2010/main" val="1448890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2"/>
                                        </p:tgtEl>
                                        <p:attrNameLst>
                                          <p:attrName>ppt_x</p:attrName>
                                          <p:attrName>ppt_y</p:attrName>
                                        </p:attrNameLst>
                                      </p:cBhvr>
                                    </p:animMotion>
                                    <p:animRot by="1500000">
                                      <p:cBhvr>
                                        <p:cTn id="24" dur="125" fill="hold">
                                          <p:stCondLst>
                                            <p:cond delay="0"/>
                                          </p:stCondLst>
                                        </p:cTn>
                                        <p:tgtEl>
                                          <p:spTgt spid="2"/>
                                        </p:tgtEl>
                                        <p:attrNameLst>
                                          <p:attrName>r</p:attrName>
                                        </p:attrNameLst>
                                      </p:cBhvr>
                                    </p:animRot>
                                    <p:animRot by="-1500000">
                                      <p:cBhvr>
                                        <p:cTn id="25" dur="125" fill="hold">
                                          <p:stCondLst>
                                            <p:cond delay="125"/>
                                          </p:stCondLst>
                                        </p:cTn>
                                        <p:tgtEl>
                                          <p:spTgt spid="2"/>
                                        </p:tgtEl>
                                        <p:attrNameLst>
                                          <p:attrName>r</p:attrName>
                                        </p:attrNameLst>
                                      </p:cBhvr>
                                    </p:animRot>
                                    <p:animRot by="-1500000">
                                      <p:cBhvr>
                                        <p:cTn id="26" dur="125" fill="hold">
                                          <p:stCondLst>
                                            <p:cond delay="250"/>
                                          </p:stCondLst>
                                        </p:cTn>
                                        <p:tgtEl>
                                          <p:spTgt spid="2"/>
                                        </p:tgtEl>
                                        <p:attrNameLst>
                                          <p:attrName>r</p:attrName>
                                        </p:attrNameLst>
                                      </p:cBhvr>
                                    </p:animRot>
                                    <p:animRot by="1500000">
                                      <p:cBhvr>
                                        <p:cTn id="27" dur="125" fill="hold">
                                          <p:stCondLst>
                                            <p:cond delay="375"/>
                                          </p:stCondLst>
                                        </p:cTn>
                                        <p:tgtEl>
                                          <p:spTgt spid="2"/>
                                        </p:tgtEl>
                                        <p:attrNameLst>
                                          <p:attrName>r</p:attrName>
                                        </p:attrNameLst>
                                      </p:cBhvr>
                                    </p:animRot>
                                  </p:childTnLst>
                                </p:cTn>
                              </p:par>
                            </p:childTnLst>
                          </p:cTn>
                        </p:par>
                        <p:par>
                          <p:cTn id="28" fill="hold">
                            <p:stCondLst>
                              <p:cond delay="3600"/>
                            </p:stCondLst>
                            <p:childTnLst>
                              <p:par>
                                <p:cTn id="29" presetID="8" presetClass="emph" presetSubtype="0" fill="hold" nodeType="afterEffect">
                                  <p:stCondLst>
                                    <p:cond delay="0"/>
                                  </p:stCondLst>
                                  <p:childTnLst>
                                    <p:animRot by="21600000">
                                      <p:cBhvr>
                                        <p:cTn id="30" dur="2000" fill="hold"/>
                                        <p:tgtEl>
                                          <p:spTgt spid="3"/>
                                        </p:tgtEl>
                                        <p:attrNameLst>
                                          <p:attrName>r</p:attrName>
                                        </p:attrNameLst>
                                      </p:cBhvr>
                                    </p:animRo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5600"/>
                            </p:stCondLst>
                            <p:childTnLst>
                              <p:par>
                                <p:cTn id="37" presetID="1" presetClass="mediacall" presetSubtype="0" fill="hold" nodeType="afterEffect">
                                  <p:stCondLst>
                                    <p:cond delay="0"/>
                                  </p:stCondLst>
                                  <p:childTnLst>
                                    <p:cmd type="call" cmd="playFrom(0.0)">
                                      <p:cBhvr>
                                        <p:cTn id="38"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fill="hold" display="0">
                  <p:stCondLst>
                    <p:cond delay="indefinite"/>
                  </p:stCondLst>
                  <p:endCondLst>
                    <p:cond evt="onStopAudio" delay="0">
                      <p:tgtEl>
                        <p:sldTgt/>
                      </p:tgtEl>
                    </p:cond>
                  </p:endCondLst>
                </p:cTn>
                <p:tgtEl>
                  <p:spTgt spid="4"/>
                </p:tgtEl>
              </p:cMediaNode>
            </p:audio>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87137" y="426097"/>
            <a:ext cx="7854588" cy="2308324"/>
          </a:xfrm>
          <a:prstGeom prst="rect">
            <a:avLst/>
          </a:prstGeom>
          <a:noFill/>
        </p:spPr>
        <p:txBody>
          <a:bodyPr wrap="square" lIns="91440" tIns="45720" rIns="91440" bIns="45720">
            <a:spAutoFit/>
          </a:bodyPr>
          <a:lstStyle/>
          <a:p>
            <a:pPr algn="ctr"/>
            <a:r>
              <a:rPr lang="it-IT" sz="2400" b="1" cap="none" spc="0" dirty="0" smtClean="0">
                <a:ln w="22225">
                  <a:solidFill>
                    <a:schemeClr val="accent2"/>
                  </a:solidFill>
                  <a:prstDash val="solid"/>
                </a:ln>
                <a:solidFill>
                  <a:schemeClr val="accent2">
                    <a:lumMod val="40000"/>
                    <a:lumOff val="60000"/>
                  </a:schemeClr>
                </a:solidFill>
                <a:effectLst/>
              </a:rPr>
              <a:t>Il teatro greco-romano:</a:t>
            </a:r>
          </a:p>
          <a:p>
            <a:pPr algn="ctr"/>
            <a:r>
              <a:rPr lang="it-IT" sz="2400" b="1" dirty="0" smtClean="0">
                <a:ln w="22225">
                  <a:solidFill>
                    <a:schemeClr val="accent2"/>
                  </a:solidFill>
                  <a:prstDash val="solid"/>
                </a:ln>
                <a:solidFill>
                  <a:schemeClr val="accent2">
                    <a:lumMod val="40000"/>
                    <a:lumOff val="60000"/>
                  </a:schemeClr>
                </a:solidFill>
              </a:rPr>
              <a:t>Fu trovato in seguito alla caduta di una bomba sul quartiere soprastante, così iniziarono gli scavi che durarono dal 1950 al 1954.Il teatro ha una forma semicircolare ed era riservato solo alle persone più nobili. Lì venivano inscenate tragedie e commedie.</a:t>
            </a:r>
            <a:endParaRPr lang="it-IT" sz="2400" b="1" cap="none" spc="0" dirty="0">
              <a:ln w="22225">
                <a:solidFill>
                  <a:schemeClr val="accent2"/>
                </a:solidFill>
                <a:prstDash val="solid"/>
              </a:ln>
              <a:solidFill>
                <a:schemeClr val="accent2">
                  <a:lumMod val="40000"/>
                  <a:lumOff val="60000"/>
                </a:schemeClr>
              </a:solidFill>
              <a:effectLst/>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882" y="2854431"/>
            <a:ext cx="4391695" cy="3293771"/>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0541" y="3533791"/>
            <a:ext cx="3485881" cy="2614411"/>
          </a:xfrm>
          <a:prstGeom prst="rect">
            <a:avLst/>
          </a:prstGeom>
        </p:spPr>
      </p:pic>
      <p:pic>
        <p:nvPicPr>
          <p:cNvPr id="2"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98097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faccettatura">
  <a:themeElements>
    <a:clrScheme name="Arancione ros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226</TotalTime>
  <Words>293</Words>
  <Application>Microsoft Office PowerPoint</Application>
  <PresentationFormat>Widescreen</PresentationFormat>
  <Paragraphs>35</Paragraphs>
  <Slides>13</Slides>
  <Notes>1</Notes>
  <HiddenSlides>0</HiddenSlides>
  <MMClips>11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Trebuchet MS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Giulia La Rosa</cp:lastModifiedBy>
  <cp:revision>26</cp:revision>
  <dcterms:created xsi:type="dcterms:W3CDTF">2018-03-03T16:59:46Z</dcterms:created>
  <dcterms:modified xsi:type="dcterms:W3CDTF">2018-06-13T07:58:47Z</dcterms:modified>
</cp:coreProperties>
</file>